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3" r:id="rId2"/>
    <p:sldId id="284" r:id="rId3"/>
    <p:sldId id="287" r:id="rId4"/>
    <p:sldId id="302" r:id="rId5"/>
    <p:sldId id="288" r:id="rId6"/>
    <p:sldId id="300" r:id="rId7"/>
    <p:sldId id="293" r:id="rId8"/>
    <p:sldId id="281" r:id="rId9"/>
    <p:sldId id="282" r:id="rId10"/>
    <p:sldId id="294" r:id="rId11"/>
    <p:sldId id="301" r:id="rId12"/>
    <p:sldId id="299" r:id="rId13"/>
    <p:sldId id="297" r:id="rId14"/>
    <p:sldId id="295" r:id="rId15"/>
    <p:sldId id="261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62B"/>
    <a:srgbClr val="111368"/>
    <a:srgbClr val="152F76"/>
    <a:srgbClr val="F9C049"/>
    <a:srgbClr val="364C89"/>
    <a:srgbClr val="7585AE"/>
    <a:srgbClr val="445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2" autoAdjust="0"/>
  </p:normalViewPr>
  <p:slideViewPr>
    <p:cSldViewPr snapToGrid="0">
      <p:cViewPr varScale="1">
        <p:scale>
          <a:sx n="57" d="100"/>
          <a:sy n="57" d="100"/>
        </p:scale>
        <p:origin x="696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42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BD2901-259A-4A60-94D1-5AA3002F3D99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99722-DD1F-4EE5-92B1-C358AB7116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7026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93BDF8-C2B2-4F40-B7F4-F82CCF0B7F71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83BBDE-24B1-40D0-94D1-2EA0334C58E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567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3BBDE-24B1-40D0-94D1-2EA0334C58E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509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3BBDE-24B1-40D0-94D1-2EA0334C58E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20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3BBDE-24B1-40D0-94D1-2EA0334C58E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27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前面板和程序框图面板 前面板是用于放一些控件的，输入输出，显示控件  程序框图面板，用来放程序的，主要为一些函数，比如</a:t>
            </a:r>
            <a:r>
              <a:rPr lang="en-US" altLang="zh-CN" dirty="0"/>
              <a:t>while</a:t>
            </a:r>
            <a:r>
              <a:rPr lang="zh-CN" altLang="en-US" dirty="0"/>
              <a:t>循环，加法，减法，连线    </a:t>
            </a:r>
            <a:r>
              <a:rPr lang="en-US" altLang="zh-CN" dirty="0"/>
              <a:t>CTRL+E</a:t>
            </a:r>
            <a:r>
              <a:rPr lang="zh-CN" altLang="en-US" dirty="0"/>
              <a:t>弹出前面板，然后互相切换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83BBDE-24B1-40D0-94D1-2EA0334C58E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257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3BBDE-24B1-40D0-94D1-2EA0334C58E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03242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83BBDE-24B1-40D0-94D1-2EA0334C58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421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83BBDE-24B1-40D0-94D1-2EA0334C58E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31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83BBDE-24B1-40D0-94D1-2EA0334C58E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6376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647700" y="1473200"/>
            <a:ext cx="10414000" cy="673100"/>
          </a:xfrm>
        </p:spPr>
        <p:txBody>
          <a:bodyPr anchor="ctr"/>
          <a:lstStyle>
            <a:lvl1pPr marL="0" indent="0">
              <a:buFontTx/>
              <a:buNone/>
              <a:defRPr sz="36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36</a:t>
            </a:r>
            <a:r>
              <a:rPr lang="zh-CN" altLang="en-US" dirty="0"/>
              <a:t>号字体，微软雅黑</a:t>
            </a:r>
            <a:r>
              <a:rPr lang="en-US" altLang="zh-CN" dirty="0"/>
              <a:t>+Arial</a:t>
            </a:r>
            <a:r>
              <a:rPr lang="zh-CN" altLang="en-US" dirty="0"/>
              <a:t>，加粗，白色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4" hasCustomPrompt="1"/>
          </p:nvPr>
        </p:nvSpPr>
        <p:spPr>
          <a:xfrm>
            <a:off x="635000" y="2159000"/>
            <a:ext cx="8775700" cy="45720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F8B62B"/>
                </a:solidFill>
              </a:defRPr>
            </a:lvl1pPr>
          </a:lstStyle>
          <a:p>
            <a:pPr lvl="0"/>
            <a:r>
              <a:rPr lang="en-US" altLang="zh-CN" dirty="0"/>
              <a:t>18</a:t>
            </a:r>
            <a:r>
              <a:rPr lang="zh-CN" altLang="en-US" dirty="0"/>
              <a:t>号字体，微软雅黑</a:t>
            </a:r>
            <a:r>
              <a:rPr lang="en-US" altLang="zh-CN" dirty="0"/>
              <a:t>+Arial</a:t>
            </a:r>
            <a:r>
              <a:rPr lang="zh-CN" altLang="en-US" dirty="0"/>
              <a:t>，</a:t>
            </a:r>
            <a:r>
              <a:rPr lang="en-US" altLang="zh-CN" dirty="0"/>
              <a:t>R=248,G=182</a:t>
            </a:r>
            <a:r>
              <a:rPr lang="zh-CN" altLang="en-US" dirty="0"/>
              <a:t>，</a:t>
            </a:r>
            <a:r>
              <a:rPr lang="en-US" altLang="zh-CN" dirty="0"/>
              <a:t>B=43</a:t>
            </a:r>
            <a:r>
              <a:rPr lang="zh-CN" altLang="en-US" dirty="0"/>
              <a:t>，左对齐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851532" y="5977673"/>
            <a:ext cx="3815006" cy="317133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05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05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05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05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05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可选输入“中国大恒</a:t>
            </a:r>
            <a:r>
              <a:rPr lang="en-US" altLang="zh-CN" dirty="0"/>
              <a:t>(</a:t>
            </a:r>
            <a:r>
              <a:rPr lang="zh-CN" altLang="en-US" dirty="0"/>
              <a:t>集团</a:t>
            </a:r>
            <a:r>
              <a:rPr lang="en-US" altLang="zh-CN" dirty="0"/>
              <a:t>)</a:t>
            </a:r>
            <a:r>
              <a:rPr lang="zh-CN" altLang="en-US" dirty="0"/>
              <a:t>有限公司北京图像视觉技术分公司”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5"/>
          <p:cNvSpPr>
            <a:spLocks noGrp="1"/>
          </p:cNvSpPr>
          <p:nvPr>
            <p:ph sz="quarter" idx="13" hasCustomPrompt="1"/>
          </p:nvPr>
        </p:nvSpPr>
        <p:spPr>
          <a:xfrm>
            <a:off x="889000" y="1940723"/>
            <a:ext cx="10414000" cy="673100"/>
          </a:xfrm>
        </p:spPr>
        <p:txBody>
          <a:bodyPr anchor="ctr"/>
          <a:lstStyle>
            <a:lvl1pPr marL="0" indent="0" algn="ctr">
              <a:buFontTx/>
              <a:buNone/>
              <a:defRPr sz="3600" b="1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36</a:t>
            </a:r>
            <a:r>
              <a:rPr lang="zh-CN" altLang="en-US" dirty="0"/>
              <a:t>号字体，加粗，白色，居中</a:t>
            </a:r>
          </a:p>
        </p:txBody>
      </p:sp>
      <p:sp>
        <p:nvSpPr>
          <p:cNvPr id="8" name="内容占位符 7"/>
          <p:cNvSpPr>
            <a:spLocks noGrp="1"/>
          </p:cNvSpPr>
          <p:nvPr>
            <p:ph sz="quarter" idx="14" hasCustomPrompt="1"/>
          </p:nvPr>
        </p:nvSpPr>
        <p:spPr>
          <a:xfrm>
            <a:off x="1708150" y="2675367"/>
            <a:ext cx="8775700" cy="457200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18</a:t>
            </a:r>
            <a:r>
              <a:rPr lang="zh-CN" altLang="en-US" dirty="0"/>
              <a:t>号字体，微软雅黑</a:t>
            </a:r>
            <a:r>
              <a:rPr lang="en-US" altLang="zh-CN" dirty="0"/>
              <a:t>+Arial</a:t>
            </a:r>
            <a:r>
              <a:rPr lang="zh-CN" altLang="en-US" dirty="0"/>
              <a:t>，白色，居中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5" hasCustomPrompt="1"/>
          </p:nvPr>
        </p:nvSpPr>
        <p:spPr>
          <a:xfrm>
            <a:off x="7851532" y="5977673"/>
            <a:ext cx="3815006" cy="317133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zh-CN" altLang="en-US" sz="105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05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05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05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1050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可选输入“中国大恒</a:t>
            </a:r>
            <a:r>
              <a:rPr lang="en-US" altLang="zh-CN" dirty="0"/>
              <a:t>(</a:t>
            </a:r>
            <a:r>
              <a:rPr lang="zh-CN" altLang="en-US" dirty="0"/>
              <a:t>集团</a:t>
            </a:r>
            <a:r>
              <a:rPr lang="en-US" altLang="zh-CN" dirty="0"/>
              <a:t>)</a:t>
            </a:r>
            <a:r>
              <a:rPr lang="zh-CN" altLang="en-US" dirty="0"/>
              <a:t>有限公司北京图像视觉技术分公司</a:t>
            </a:r>
          </a:p>
          <a:p>
            <a:pPr lvl="0"/>
            <a:r>
              <a:rPr lang="zh-CN" altLang="en-US" dirty="0"/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9"/>
          <p:cNvSpPr>
            <a:spLocks noGrp="1"/>
          </p:cNvSpPr>
          <p:nvPr>
            <p:ph sz="quarter" idx="13" hasCustomPrompt="1"/>
          </p:nvPr>
        </p:nvSpPr>
        <p:spPr>
          <a:xfrm>
            <a:off x="571499" y="1176636"/>
            <a:ext cx="10972800" cy="504000"/>
          </a:xfrm>
        </p:spPr>
        <p:txBody>
          <a:bodyPr vert="horz" lIns="91440" tIns="45720" rIns="91440" bIns="45720" rtlCol="0" anchor="ctr">
            <a:normAutofit/>
          </a:bodyPr>
          <a:lstStyle>
            <a:lvl1pPr marL="0" indent="0" algn="l">
              <a:buNone/>
              <a:defRPr lang="zh-CN" altLang="en-US" sz="1800" b="1" dirty="0" smtClean="0">
                <a:solidFill>
                  <a:srgbClr val="152F76"/>
                </a:solidFill>
                <a:latin typeface="+mj-lt"/>
                <a:cs typeface="+mj-cs"/>
              </a:defRPr>
            </a:lvl1pPr>
            <a:lvl2pPr>
              <a:defRPr lang="zh-CN" altLang="en-US" sz="1800" dirty="0" smtClean="0">
                <a:solidFill>
                  <a:schemeClr val="tx1"/>
                </a:solidFill>
              </a:defRPr>
            </a:lvl2pPr>
            <a:lvl3pPr>
              <a:defRPr lang="zh-CN" altLang="en-US" sz="1800" dirty="0" smtClean="0"/>
            </a:lvl3pPr>
            <a:lvl4pPr>
              <a:defRPr lang="zh-CN" altLang="en-US" dirty="0" smtClean="0"/>
            </a:lvl4pPr>
            <a:lvl5pPr>
              <a:defRPr lang="zh-CN" altLang="en-US" dirty="0"/>
            </a:lvl5pPr>
          </a:lstStyle>
          <a:p>
            <a:pPr lvl="0" algn="l">
              <a:spcBef>
                <a:spcPct val="0"/>
              </a:spcBef>
            </a:pPr>
            <a:r>
              <a:rPr lang="zh-CN" altLang="en-US" dirty="0"/>
              <a:t>微软雅黑</a:t>
            </a:r>
            <a:r>
              <a:rPr lang="en-US" altLang="zh-CN" dirty="0"/>
              <a:t>+Aria</a:t>
            </a:r>
            <a:r>
              <a:rPr lang="zh-CN" altLang="en-US" dirty="0"/>
              <a:t>，</a:t>
            </a:r>
            <a:r>
              <a:rPr lang="en-US" altLang="zh-CN" dirty="0"/>
              <a:t>18</a:t>
            </a:r>
            <a:r>
              <a:rPr lang="zh-CN" altLang="en-US" dirty="0"/>
              <a:t>号字体，企业标准蓝，加粗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46099" y="342114"/>
            <a:ext cx="10972800" cy="54720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rgbClr val="152F76"/>
                </a:solidFill>
              </a:defRPr>
            </a:lvl1pPr>
          </a:lstStyle>
          <a:p>
            <a:r>
              <a:rPr lang="zh-CN" altLang="en-US" dirty="0"/>
              <a:t>微软雅黑</a:t>
            </a:r>
            <a:r>
              <a:rPr lang="en-US" altLang="zh-CN" dirty="0"/>
              <a:t>+Arial</a:t>
            </a:r>
            <a:r>
              <a:rPr lang="zh-CN" altLang="en-US" dirty="0"/>
              <a:t>，</a:t>
            </a:r>
            <a:r>
              <a:rPr lang="en-US" altLang="zh-CN" dirty="0"/>
              <a:t>24</a:t>
            </a:r>
            <a:r>
              <a:rPr lang="zh-CN" altLang="en-US" dirty="0"/>
              <a:t>号，企业标准蓝，加粗</a:t>
            </a:r>
            <a:endParaRPr lang="en-US" dirty="0"/>
          </a:p>
        </p:txBody>
      </p:sp>
      <p:sp>
        <p:nvSpPr>
          <p:cNvPr id="9" name="内容占位符 6"/>
          <p:cNvSpPr>
            <a:spLocks noGrp="1"/>
          </p:cNvSpPr>
          <p:nvPr>
            <p:ph sz="quarter" idx="15" hasCustomPrompt="1"/>
          </p:nvPr>
        </p:nvSpPr>
        <p:spPr>
          <a:xfrm>
            <a:off x="571500" y="1800000"/>
            <a:ext cx="10972800" cy="4303346"/>
          </a:xfrm>
        </p:spPr>
        <p:txBody>
          <a:bodyPr vert="horz" lIns="91440" tIns="45720" rIns="91440" bIns="45720" rtlCol="0">
            <a:normAutofit/>
          </a:bodyPr>
          <a:lstStyle>
            <a:lvl1pPr marL="0" indent="349250" algn="l">
              <a:buFontTx/>
              <a:buNone/>
              <a:defRPr lang="zh-CN" altLang="en-US" sz="1600" kern="1200" dirty="0" smtClean="0">
                <a:solidFill>
                  <a:schemeClr val="bg2">
                    <a:lumMod val="10000"/>
                  </a:schemeClr>
                </a:solidFill>
                <a:latin typeface="+mn-lt"/>
                <a:ea typeface="+mj-ea"/>
                <a:cs typeface="+mn-cs"/>
              </a:defRPr>
            </a:lvl1pPr>
          </a:lstStyle>
          <a:p>
            <a:pPr marL="349250" lvl="0" indent="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微软雅黑</a:t>
            </a:r>
            <a:r>
              <a:rPr lang="en-US" altLang="zh-CN" dirty="0"/>
              <a:t>+Arial</a:t>
            </a:r>
            <a:r>
              <a:rPr lang="zh-CN" altLang="en-US" dirty="0"/>
              <a:t>，黑色，</a:t>
            </a:r>
            <a:r>
              <a:rPr lang="en-US" altLang="zh-CN" dirty="0"/>
              <a:t>16</a:t>
            </a:r>
            <a:r>
              <a:rPr lang="zh-CN" altLang="en-US" dirty="0"/>
              <a:t>号字体，段前</a:t>
            </a:r>
            <a:r>
              <a:rPr lang="en-US" altLang="zh-CN" dirty="0"/>
              <a:t>10</a:t>
            </a:r>
            <a:r>
              <a:rPr lang="zh-CN" altLang="en-US" dirty="0"/>
              <a:t>磅， </a:t>
            </a:r>
            <a:r>
              <a:rPr lang="en-US" altLang="zh-CN" dirty="0"/>
              <a:t>1.5</a:t>
            </a:r>
            <a:r>
              <a:rPr lang="zh-CN" altLang="en-US" dirty="0"/>
              <a:t>倍行间距，首行缩进</a:t>
            </a:r>
            <a:r>
              <a:rPr lang="en-US" altLang="zh-CN" dirty="0"/>
              <a:t>0.97</a:t>
            </a:r>
            <a:r>
              <a:rPr lang="zh-CN" altLang="en-US" dirty="0"/>
              <a:t>厘米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内容占位符 21"/>
          <p:cNvSpPr>
            <a:spLocks noGrp="1"/>
          </p:cNvSpPr>
          <p:nvPr>
            <p:ph sz="quarter" idx="14"/>
          </p:nvPr>
        </p:nvSpPr>
        <p:spPr>
          <a:xfrm>
            <a:off x="5083527" y="2320397"/>
            <a:ext cx="4689124" cy="1788584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110000"/>
              </a:lnSpc>
              <a:buFontTx/>
              <a:buNone/>
              <a:defRPr lang="zh-CN" altLang="en-US" sz="3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" name="内容占位符 19"/>
          <p:cNvSpPr>
            <a:spLocks noGrp="1"/>
          </p:cNvSpPr>
          <p:nvPr>
            <p:ph sz="quarter" idx="13" hasCustomPrompt="1"/>
          </p:nvPr>
        </p:nvSpPr>
        <p:spPr>
          <a:xfrm>
            <a:off x="2429934" y="2320397"/>
            <a:ext cx="2550583" cy="1788585"/>
          </a:xfrm>
        </p:spPr>
        <p:txBody>
          <a:bodyPr anchor="ctr"/>
          <a:lstStyle>
            <a:lvl1pPr marL="0" indent="0" algn="ctr">
              <a:buFontTx/>
              <a:buNone/>
              <a:defRPr lang="zh-CN" altLang="en-US" sz="11500" kern="1200" spc="-500" dirty="0" smtClean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9" name="直接连接符 8"/>
          <p:cNvCxnSpPr/>
          <p:nvPr userDrawn="1">
            <p:custDataLst>
              <p:tags r:id="rId1"/>
            </p:custDataLst>
          </p:nvPr>
        </p:nvCxnSpPr>
        <p:spPr>
          <a:xfrm>
            <a:off x="2495551" y="2249488"/>
            <a:ext cx="7277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>
            <p:custDataLst>
              <p:tags r:id="rId2"/>
            </p:custDataLst>
          </p:nvPr>
        </p:nvCxnSpPr>
        <p:spPr>
          <a:xfrm>
            <a:off x="2495551" y="4179888"/>
            <a:ext cx="72771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-14514"/>
            <a:ext cx="4241800" cy="6872514"/>
          </a:xfrm>
          <a:prstGeom prst="rect">
            <a:avLst/>
          </a:prstGeom>
          <a:solidFill>
            <a:srgbClr val="111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日期占位符 2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10" name="灯片编号占位符 4"/>
          <p:cNvSpPr txBox="1"/>
          <p:nvPr userDrawn="1"/>
        </p:nvSpPr>
        <p:spPr>
          <a:xfrm>
            <a:off x="835563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 flipH="1">
            <a:off x="0" y="1279525"/>
            <a:ext cx="4261152" cy="438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zh-CN" sz="3200" dirty="0">
                <a:solidFill>
                  <a:srgbClr val="FFFFFF"/>
                </a:solidFill>
                <a:ea typeface="微软雅黑" panose="020B0503020204020204" pitchFamily="34" charset="-122"/>
                <a:sym typeface="宋体" panose="02010600030101010101" pitchFamily="2" charset="-122"/>
              </a:rPr>
              <a:t>CHAPTER</a:t>
            </a:r>
          </a:p>
          <a:p>
            <a:pPr algn="ctr" eaLnBrk="1" hangingPunct="1">
              <a:lnSpc>
                <a:spcPct val="90000"/>
              </a:lnSpc>
            </a:pPr>
            <a:endParaRPr lang="zh-CN" altLang="zh-CN" sz="7200" dirty="0">
              <a:solidFill>
                <a:srgbClr val="FFFFFF"/>
              </a:solidFill>
              <a:latin typeface="Impact" panose="020B0806030902050204" pitchFamily="34" charset="0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4261152" y="-42777"/>
            <a:ext cx="0" cy="6912000"/>
          </a:xfrm>
          <a:prstGeom prst="line">
            <a:avLst/>
          </a:prstGeom>
          <a:ln w="57150">
            <a:solidFill>
              <a:srgbClr val="F8B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内容占位符 30"/>
          <p:cNvSpPr>
            <a:spLocks noGrp="1"/>
          </p:cNvSpPr>
          <p:nvPr>
            <p:ph sz="quarter" idx="14" hasCustomPrompt="1"/>
          </p:nvPr>
        </p:nvSpPr>
        <p:spPr>
          <a:xfrm>
            <a:off x="5645567" y="1346401"/>
            <a:ext cx="4178835" cy="619383"/>
          </a:xfrm>
        </p:spPr>
        <p:txBody>
          <a:bodyPr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zh-CN" altLang="en-US" sz="2400" b="1" kern="1200" dirty="0">
                <a:solidFill>
                  <a:srgbClr val="152F76">
                    <a:alpha val="90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14" name="文本占位符 57"/>
          <p:cNvSpPr>
            <a:spLocks noGrp="1"/>
          </p:cNvSpPr>
          <p:nvPr>
            <p:ph type="body" sz="quarter" idx="17" hasCustomPrompt="1"/>
          </p:nvPr>
        </p:nvSpPr>
        <p:spPr>
          <a:xfrm>
            <a:off x="1162050" y="3200824"/>
            <a:ext cx="1917700" cy="989624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占位符 81"/>
          <p:cNvSpPr>
            <a:spLocks noGrp="1"/>
          </p:cNvSpPr>
          <p:nvPr>
            <p:ph type="body" sz="quarter" idx="18"/>
          </p:nvPr>
        </p:nvSpPr>
        <p:spPr>
          <a:xfrm>
            <a:off x="6811528" y="2546154"/>
            <a:ext cx="3614153" cy="26319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rgbClr val="152F76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81"/>
          <p:cNvSpPr>
            <a:spLocks noGrp="1"/>
          </p:cNvSpPr>
          <p:nvPr>
            <p:ph type="body" sz="quarter" idx="19"/>
          </p:nvPr>
        </p:nvSpPr>
        <p:spPr>
          <a:xfrm>
            <a:off x="6811528" y="3200824"/>
            <a:ext cx="3614153" cy="26319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rgbClr val="152F76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7" name="文本占位符 81"/>
          <p:cNvSpPr>
            <a:spLocks noGrp="1"/>
          </p:cNvSpPr>
          <p:nvPr>
            <p:ph type="body" sz="quarter" idx="20"/>
          </p:nvPr>
        </p:nvSpPr>
        <p:spPr>
          <a:xfrm>
            <a:off x="6803523" y="3855494"/>
            <a:ext cx="3614153" cy="26319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rgbClr val="152F76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占位符 81"/>
          <p:cNvSpPr>
            <a:spLocks noGrp="1"/>
          </p:cNvSpPr>
          <p:nvPr>
            <p:ph type="body" sz="quarter" idx="21"/>
          </p:nvPr>
        </p:nvSpPr>
        <p:spPr>
          <a:xfrm>
            <a:off x="6803523" y="4510164"/>
            <a:ext cx="3614153" cy="26319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rgbClr val="152F76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9" name="文本占位符 81"/>
          <p:cNvSpPr>
            <a:spLocks noGrp="1"/>
          </p:cNvSpPr>
          <p:nvPr>
            <p:ph type="body" sz="quarter" idx="22"/>
          </p:nvPr>
        </p:nvSpPr>
        <p:spPr>
          <a:xfrm>
            <a:off x="6803523" y="5164834"/>
            <a:ext cx="3614153" cy="26319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1500">
                <a:solidFill>
                  <a:srgbClr val="152F76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-14514"/>
            <a:ext cx="4241800" cy="6872514"/>
          </a:xfrm>
          <a:prstGeom prst="rect">
            <a:avLst/>
          </a:prstGeom>
          <a:solidFill>
            <a:srgbClr val="11136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日期占位符 2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8" name="灯片编号占位符 4"/>
          <p:cNvSpPr txBox="1"/>
          <p:nvPr userDrawn="1"/>
        </p:nvSpPr>
        <p:spPr>
          <a:xfrm>
            <a:off x="8355639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4261152" y="-42777"/>
            <a:ext cx="0" cy="6912000"/>
          </a:xfrm>
          <a:prstGeom prst="line">
            <a:avLst/>
          </a:prstGeom>
          <a:ln w="57150">
            <a:solidFill>
              <a:srgbClr val="F8B62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内容占位符 2"/>
          <p:cNvSpPr>
            <a:spLocks noGrp="1"/>
          </p:cNvSpPr>
          <p:nvPr>
            <p:ph sz="quarter" idx="14" hasCustomPrompt="1"/>
          </p:nvPr>
        </p:nvSpPr>
        <p:spPr>
          <a:xfrm>
            <a:off x="1152526" y="2084197"/>
            <a:ext cx="1933574" cy="631825"/>
          </a:xfrm>
        </p:spPr>
        <p:txBody>
          <a:bodyPr>
            <a:noAutofit/>
          </a:bodyPr>
          <a:lstStyle>
            <a:lvl1pPr marL="0" indent="0" algn="ctr">
              <a:buNone/>
              <a:defRPr lang="zh-CN" altLang="en-US" sz="44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内容占位符 26"/>
          <p:cNvSpPr>
            <a:spLocks noGrp="1"/>
          </p:cNvSpPr>
          <p:nvPr>
            <p:ph sz="quarter" idx="23"/>
          </p:nvPr>
        </p:nvSpPr>
        <p:spPr>
          <a:xfrm>
            <a:off x="0" y="2809875"/>
            <a:ext cx="4140200" cy="758825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200" baseline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8" name="文本框 7"/>
          <p:cNvSpPr txBox="1"/>
          <p:nvPr userDrawn="1"/>
        </p:nvSpPr>
        <p:spPr>
          <a:xfrm>
            <a:off x="5251154" y="899372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 b="1" spc="200" dirty="0">
                <a:solidFill>
                  <a:srgbClr val="152F76">
                    <a:alpha val="91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9" name="文本框 8"/>
          <p:cNvSpPr txBox="1"/>
          <p:nvPr userDrawn="1"/>
        </p:nvSpPr>
        <p:spPr>
          <a:xfrm>
            <a:off x="6184182" y="1084037"/>
            <a:ext cx="2354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rgbClr val="152F76">
                    <a:alpha val="18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  <a:endParaRPr lang="zh-CN" altLang="en-US" sz="3200" b="1" dirty="0">
              <a:solidFill>
                <a:srgbClr val="152F76">
                  <a:alpha val="18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内容占位符 22"/>
          <p:cNvSpPr>
            <a:spLocks noGrp="1"/>
          </p:cNvSpPr>
          <p:nvPr>
            <p:ph sz="quarter" idx="16"/>
          </p:nvPr>
        </p:nvSpPr>
        <p:spPr>
          <a:xfrm>
            <a:off x="5276601" y="1562100"/>
            <a:ext cx="5286623" cy="3895725"/>
          </a:xfrm>
        </p:spPr>
        <p:txBody>
          <a:bodyPr/>
          <a:lstStyle>
            <a:lvl1pPr marL="285750" indent="-285750" algn="l">
              <a:lnSpc>
                <a:spcPct val="200000"/>
              </a:lnSpc>
              <a:buFont typeface="Wingdings" panose="05000000000000000000" pitchFamily="2" charset="2"/>
              <a:buChar char="n"/>
              <a:defRPr sz="1600">
                <a:solidFill>
                  <a:srgbClr val="111368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pPr/>
              <a:t>2019/2/22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" Target="slide3.xml"/><Relationship Id="rId5" Type="http://schemas.openxmlformats.org/officeDocument/2006/relationships/tags" Target="../tags/tag8.xml"/><Relationship Id="rId10" Type="http://schemas.openxmlformats.org/officeDocument/2006/relationships/slide" Target="slide6.xml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5%9C%86%E5%81%8F%E6%8C%AF%E5%85%89" TargetMode="External"/><Relationship Id="rId3" Type="http://schemas.openxmlformats.org/officeDocument/2006/relationships/image" Target="../media/image5.jpg"/><Relationship Id="rId7" Type="http://schemas.openxmlformats.org/officeDocument/2006/relationships/hyperlink" Target="https://baike.baidu.com/item/%E7%BA%BF%E5%81%8F%E6%8C%AF%E5%85%8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baike.baidu.com/item/%E5%B9%B3%E9%9D%A2%E5%81%8F%E6%8C%AF%E5%85%89" TargetMode="External"/><Relationship Id="rId5" Type="http://schemas.openxmlformats.org/officeDocument/2006/relationships/hyperlink" Target="https://baike.baidu.com/item/%E5%85%89%E6%B3%A2" TargetMode="External"/><Relationship Id="rId4" Type="http://schemas.openxmlformats.org/officeDocument/2006/relationships/hyperlink" Target="https://baike.baidu.com/item/%E5%85%89%E7%9F%A2%E9%87%8F" TargetMode="External"/><Relationship Id="rId9" Type="http://schemas.openxmlformats.org/officeDocument/2006/relationships/hyperlink" Target="https://baike.baidu.com/item/%E6%A4%AD%E5%9C%86%E5%81%8F%E6%8C%AF%E5%85%89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3"/>
          </p:nvPr>
        </p:nvSpPr>
        <p:spPr>
          <a:xfrm>
            <a:off x="647699" y="1473200"/>
            <a:ext cx="11265138" cy="673100"/>
          </a:xfrm>
        </p:spPr>
        <p:txBody>
          <a:bodyPr>
            <a:noAutofit/>
          </a:bodyPr>
          <a:lstStyle/>
          <a:p>
            <a:pPr algn="ctr"/>
            <a:r>
              <a:rPr lang="zh-CN" altLang="en-US" sz="4400" dirty="0"/>
              <a:t>偏振相机原理及应用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sz="2800" dirty="0"/>
              <a:t>技术支持部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5"/>
          </p:nvPr>
        </p:nvSpPr>
        <p:spPr>
          <a:xfrm>
            <a:off x="7851532" y="5977673"/>
            <a:ext cx="3815006" cy="457200"/>
          </a:xfrm>
        </p:spPr>
        <p:txBody>
          <a:bodyPr/>
          <a:lstStyle/>
          <a:p>
            <a:r>
              <a:rPr lang="zh-CN" altLang="en-US" dirty="0"/>
              <a:t>中国大恒（集团）有限公司北京图像视觉技术分公司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566" y="252730"/>
            <a:ext cx="11084334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偏振相机</a:t>
            </a:r>
            <a:r>
              <a:rPr lang="en-US" altLang="zh-CN" sz="3200" dirty="0">
                <a:solidFill>
                  <a:schemeClr val="tx1"/>
                </a:solidFill>
                <a:latin typeface="+mj-ea"/>
              </a:rPr>
              <a:t>DEMO</a:t>
            </a:r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演示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8B66A8-3E6C-4FE3-955D-872987027849}"/>
              </a:ext>
            </a:extLst>
          </p:cNvPr>
          <p:cNvSpPr txBox="1"/>
          <p:nvPr/>
        </p:nvSpPr>
        <p:spPr>
          <a:xfrm>
            <a:off x="345787" y="921570"/>
            <a:ext cx="430241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采集图像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包括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: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偏振图和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Stokes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右侧为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个不同方向的偏振图</a:t>
            </a:r>
            <a:endParaRPr lang="en-US" altLang="zh-CN" sz="2000" b="1" dirty="0">
              <a:solidFill>
                <a:srgbClr val="000000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0_Degree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45_Degree</a:t>
            </a:r>
            <a:endParaRPr lang="en-US" altLang="zh-CN" sz="2000" b="1" dirty="0">
              <a:solidFill>
                <a:srgbClr val="000000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</a:rPr>
              <a:t>90_Degree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135_Degree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对应数据分别为：</a:t>
            </a:r>
            <a:endParaRPr lang="en-US" altLang="zh-CN" sz="2000" b="1" dirty="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I</a:t>
            </a:r>
            <a:r>
              <a:rPr lang="en-US" altLang="zh-CN" sz="2000" b="1" baseline="-25000" dirty="0">
                <a:solidFill>
                  <a:srgbClr val="000000"/>
                </a:solidFill>
              </a:rPr>
              <a:t>0</a:t>
            </a:r>
            <a:endParaRPr lang="en-US" altLang="zh-CN" sz="2000" b="1" dirty="0">
              <a:solidFill>
                <a:srgbClr val="000000"/>
              </a:solidFill>
              <a:latin typeface="微软雅黑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I</a:t>
            </a:r>
            <a:r>
              <a:rPr lang="en-US" altLang="zh-CN" sz="2000" b="1" baseline="-25000" dirty="0">
                <a:solidFill>
                  <a:srgbClr val="000000"/>
                </a:solidFill>
              </a:rPr>
              <a:t>45</a:t>
            </a:r>
            <a:endParaRPr lang="en-US" altLang="zh-CN" sz="2000" b="1" dirty="0">
              <a:solidFill>
                <a:srgbClr val="000000"/>
              </a:solidFill>
              <a:latin typeface="微软雅黑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I</a:t>
            </a:r>
            <a:r>
              <a:rPr lang="en-US" altLang="zh-CN" sz="2000" b="1" baseline="-25000" dirty="0">
                <a:solidFill>
                  <a:srgbClr val="000000"/>
                </a:solidFill>
              </a:rPr>
              <a:t>90</a:t>
            </a:r>
            <a:endParaRPr lang="en-US" altLang="zh-CN" sz="2000" b="1" dirty="0">
              <a:solidFill>
                <a:srgbClr val="000000"/>
              </a:solidFill>
              <a:latin typeface="微软雅黑"/>
            </a:endParaRPr>
          </a:p>
          <a:p>
            <a:pPr>
              <a:defRPr/>
            </a:pPr>
            <a:r>
              <a:rPr lang="en-US" altLang="zh-CN" sz="2000" b="1" dirty="0">
                <a:solidFill>
                  <a:srgbClr val="000000"/>
                </a:solidFill>
              </a:rPr>
              <a:t>I</a:t>
            </a:r>
            <a:r>
              <a:rPr lang="en-US" altLang="zh-CN" sz="2000" b="1" baseline="-25000" dirty="0">
                <a:solidFill>
                  <a:srgbClr val="000000"/>
                </a:solidFill>
              </a:rPr>
              <a:t>135</a:t>
            </a:r>
            <a:endParaRPr lang="zh-CN" altLang="zh-CN" sz="2000" b="1" dirty="0">
              <a:solidFill>
                <a:srgbClr val="000000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2000" b="1" dirty="0">
              <a:solidFill>
                <a:srgbClr val="000000"/>
              </a:solidFill>
              <a:latin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3A143F0-B249-4C8C-9CD1-4EE1846F2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40989"/>
            <a:ext cx="5502800" cy="52689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1FEF0BC-3E30-452B-A34F-A249E19C99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2775" y="3540906"/>
            <a:ext cx="3009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566" y="252730"/>
            <a:ext cx="11084334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偏振相机</a:t>
            </a:r>
            <a:r>
              <a:rPr lang="en-US" altLang="zh-CN" sz="3200" dirty="0">
                <a:solidFill>
                  <a:schemeClr val="tx1"/>
                </a:solidFill>
                <a:latin typeface="+mj-ea"/>
              </a:rPr>
              <a:t>DEMO</a:t>
            </a:r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演示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B8B66A8-3E6C-4FE3-955D-872987027849}"/>
                  </a:ext>
                </a:extLst>
              </p:cNvPr>
              <p:cNvSpPr txBox="1"/>
              <p:nvPr/>
            </p:nvSpPr>
            <p:spPr>
              <a:xfrm>
                <a:off x="345786" y="921570"/>
                <a:ext cx="3321339" cy="4152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右侧为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Stokes 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图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Stokes S1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Stokes S2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Stokes </a:t>
                </a:r>
                <a:r>
                  <a:rPr kumimoji="0" lang="en-US" altLang="zh-CN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DoLP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Stokes </a:t>
                </a:r>
                <a:r>
                  <a:rPr kumimoji="0" lang="en-US" altLang="zh-CN" sz="20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AoP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 </a:t>
                </a:r>
                <a:endPara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2000" b="1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计算公式分别为：</a:t>
                </a:r>
                <a:endParaRPr lang="en-US" altLang="zh-CN" sz="2000" b="1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  <a:p>
                <a:pPr>
                  <a:defRPr/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S0=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I</a:t>
                </a:r>
                <a:r>
                  <a:rPr lang="en-US" altLang="zh-CN" sz="2000" b="1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+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I</a:t>
                </a:r>
                <a:r>
                  <a:rPr lang="en-US" altLang="zh-CN" sz="2000" b="1" baseline="-25000" dirty="0">
                    <a:solidFill>
                      <a:srgbClr val="000000"/>
                    </a:solidFill>
                  </a:rPr>
                  <a:t>90</a:t>
                </a:r>
                <a:endParaRPr lang="en-US" altLang="zh-CN" sz="2000" b="1" dirty="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  <a:p>
                <a:pPr>
                  <a:defRPr/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Stokes S1=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I</a:t>
                </a:r>
                <a:r>
                  <a:rPr lang="en-US" altLang="zh-CN" sz="2000" b="1" baseline="-25000" dirty="0">
                    <a:solidFill>
                      <a:srgbClr val="000000"/>
                    </a:solidFill>
                  </a:rPr>
                  <a:t>0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-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I</a:t>
                </a:r>
                <a:r>
                  <a:rPr lang="en-US" altLang="zh-CN" sz="2000" b="1" baseline="-25000" dirty="0">
                    <a:solidFill>
                      <a:srgbClr val="000000"/>
                    </a:solidFill>
                  </a:rPr>
                  <a:t>90</a:t>
                </a:r>
                <a:endParaRPr lang="en-US" altLang="zh-CN" sz="2000" b="1" dirty="0">
                  <a:solidFill>
                    <a:srgbClr val="000000"/>
                  </a:solidFill>
                  <a:latin typeface="微软雅黑"/>
                </a:endParaRPr>
              </a:p>
              <a:p>
                <a:pPr>
                  <a:defRPr/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Stokes S2=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I</a:t>
                </a:r>
                <a:r>
                  <a:rPr lang="en-US" altLang="zh-CN" sz="2000" b="1" baseline="-25000" dirty="0">
                    <a:solidFill>
                      <a:srgbClr val="000000"/>
                    </a:solidFill>
                  </a:rPr>
                  <a:t>45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-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I</a:t>
                </a:r>
                <a:r>
                  <a:rPr lang="en-US" altLang="zh-CN" sz="2000" b="1" baseline="-25000" dirty="0">
                    <a:solidFill>
                      <a:srgbClr val="000000"/>
                    </a:solidFill>
                  </a:rPr>
                  <a:t>135</a:t>
                </a:r>
                <a:endParaRPr lang="en-US" altLang="zh-CN" sz="2000" b="1" dirty="0">
                  <a:solidFill>
                    <a:srgbClr val="000000"/>
                  </a:solidFill>
                  <a:latin typeface="微软雅黑"/>
                </a:endParaRPr>
              </a:p>
              <a:p>
                <a:pPr>
                  <a:defRPr/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Stokes </a:t>
                </a:r>
                <a:r>
                  <a:rPr lang="en-US" altLang="zh-CN" sz="2000" b="1" dirty="0" err="1">
                    <a:solidFill>
                      <a:srgbClr val="000000"/>
                    </a:solidFill>
                    <a:latin typeface="微软雅黑"/>
                  </a:rPr>
                  <a:t>DoLP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sup>
                                <m:r>
                                  <a:rPr lang="en-US" altLang="zh-CN" sz="20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rad>
                      </m:num>
                      <m:den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den>
                    </m:f>
                  </m:oMath>
                </a14:m>
                <a:endParaRPr lang="en-US" altLang="zh-CN" sz="2000" b="1" dirty="0">
                  <a:solidFill>
                    <a:srgbClr val="000000"/>
                  </a:solidFill>
                  <a:latin typeface="微软雅黑"/>
                </a:endParaRPr>
              </a:p>
              <a:p>
                <a:pPr>
                  <a:defRPr/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Stokes </a:t>
                </a:r>
                <a:r>
                  <a:rPr lang="en-US" altLang="zh-CN" sz="2000" b="1" dirty="0" err="1">
                    <a:solidFill>
                      <a:srgbClr val="000000"/>
                    </a:solidFill>
                    <a:latin typeface="微软雅黑"/>
                  </a:rPr>
                  <a:t>AoP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=</a:t>
                </a:r>
                <a:r>
                  <a:rPr lang="en-US" altLang="zh-CN" sz="2000" b="1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𝒂𝒓𝒄𝒕𝒂𝒏</m:t>
                    </m:r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altLang="zh-CN" sz="2000" b="1" dirty="0">
                    <a:solidFill>
                      <a:srgbClr val="000000"/>
                    </a:solidFill>
                    <a:latin typeface="微软雅黑"/>
                  </a:rPr>
                  <a:t>)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AB8B66A8-3E6C-4FE3-955D-872987027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86" y="921570"/>
                <a:ext cx="3321339" cy="4152868"/>
              </a:xfrm>
              <a:prstGeom prst="rect">
                <a:avLst/>
              </a:prstGeom>
              <a:blipFill>
                <a:blip r:embed="rId3"/>
                <a:stretch>
                  <a:fillRect l="-2018" t="-734" r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434C001-D4E1-4E50-88E8-6F3D008C2C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313" y="1022985"/>
            <a:ext cx="5310187" cy="53324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9BB075-F25E-46CB-B003-32260E123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385" y="3478852"/>
            <a:ext cx="33528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566" y="252730"/>
            <a:ext cx="11084334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应用场景及方案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3244992-04C6-4B62-A21B-B34FF71C56E0}"/>
              </a:ext>
            </a:extLst>
          </p:cNvPr>
          <p:cNvSpPr txBox="1"/>
          <p:nvPr/>
        </p:nvSpPr>
        <p:spPr>
          <a:xfrm>
            <a:off x="297833" y="1004991"/>
            <a:ext cx="43519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镜面反射原理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AD1EE0-A4A3-4398-A379-AAF47BC17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251" y="1321546"/>
            <a:ext cx="3856054" cy="40237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9871E4-1CF2-4C30-854C-99D30AFE5B86}"/>
              </a:ext>
            </a:extLst>
          </p:cNvPr>
          <p:cNvSpPr txBox="1"/>
          <p:nvPr/>
        </p:nvSpPr>
        <p:spPr>
          <a:xfrm>
            <a:off x="297833" y="1512745"/>
            <a:ext cx="7244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入射光经反射后，反射光线垂直入射面的分量比例大，折射光中平行入射光的分量大，自然光经水面反射后为部分偏振光，而在布儒斯特角时是平面偏振光，水的折射率为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1.33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，布儒斯特角为</a:t>
            </a:r>
            <a:r>
              <a:rPr lang="en-US" altLang="zh-CN" b="1" dirty="0">
                <a:solidFill>
                  <a:srgbClr val="000000"/>
                </a:solidFill>
                <a:latin typeface="+mn-ea"/>
              </a:rPr>
              <a:t>53</a:t>
            </a:r>
            <a:r>
              <a:rPr lang="zh-CN" altLang="en-US" b="1" dirty="0">
                <a:solidFill>
                  <a:srgbClr val="000000"/>
                </a:solidFill>
                <a:latin typeface="+mn-ea"/>
              </a:rPr>
              <a:t>度，人带上具有偏振镜的墨镜后，以合适的角度可以清晰看到水中的物体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3B85CA-95E1-440E-86A7-613D57321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9" y="3436763"/>
            <a:ext cx="5035355" cy="23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74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566" y="252730"/>
            <a:ext cx="11084334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应用场景及方案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8FEC2E6-F6F1-42AF-8825-96F154818045}"/>
              </a:ext>
            </a:extLst>
          </p:cNvPr>
          <p:cNvSpPr txBox="1"/>
          <p:nvPr/>
        </p:nvSpPr>
        <p:spPr>
          <a:xfrm>
            <a:off x="304769" y="1089676"/>
            <a:ext cx="695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1 </a:t>
            </a:r>
            <a:r>
              <a:rPr lang="zh-CN" altLang="en-US" sz="2000" b="1" dirty="0">
                <a:latin typeface="+mn-ea"/>
              </a:rPr>
              <a:t>应力检测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7480DB-F861-4A06-A23C-05692B4746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66" y="1975577"/>
            <a:ext cx="4755952" cy="397883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3582138-037D-41F8-BE97-BC1708AB8B44}"/>
              </a:ext>
            </a:extLst>
          </p:cNvPr>
          <p:cNvSpPr/>
          <p:nvPr/>
        </p:nvSpPr>
        <p:spPr>
          <a:xfrm>
            <a:off x="5649973" y="237116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1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光源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背光，加偏振膜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2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被测物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酒瓶 直接放在背光光源上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/>
            </a:r>
            <a:br>
              <a:rPr lang="en-US" altLang="zh-CN" b="1" kern="100" dirty="0">
                <a:latin typeface="+mn-ea"/>
                <a:cs typeface="Times New Roman" panose="02020603050405020304" pitchFamily="18" charset="0"/>
              </a:rPr>
            </a:b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3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线偏振光透过透明材质后，物体应力的不同，会导致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偏振态的改变不同，相机不同角度的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sensor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接收的光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强不同，也可为不同角度的偏振光分配不同的颜色</a:t>
            </a:r>
            <a:endParaRPr lang="zh-CN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823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566" y="252730"/>
            <a:ext cx="11084334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应用场景及方案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8D862E9-C8EA-49CB-8A87-2998448437B4}"/>
              </a:ext>
            </a:extLst>
          </p:cNvPr>
          <p:cNvSpPr txBox="1"/>
          <p:nvPr/>
        </p:nvSpPr>
        <p:spPr>
          <a:xfrm>
            <a:off x="304769" y="1089676"/>
            <a:ext cx="69513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2 </a:t>
            </a:r>
            <a:r>
              <a:rPr lang="zh-CN" altLang="en-US" sz="2000" b="1" dirty="0">
                <a:latin typeface="+mn-ea"/>
              </a:rPr>
              <a:t>玻璃缺陷检测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99212C-B267-4DC5-988B-D6657E836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325" y="1089676"/>
            <a:ext cx="6124575" cy="521463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C5CF276-BED9-445A-A68F-25FACDE6C2F7}"/>
              </a:ext>
            </a:extLst>
          </p:cNvPr>
          <p:cNvSpPr/>
          <p:nvPr/>
        </p:nvSpPr>
        <p:spPr>
          <a:xfrm>
            <a:off x="304769" y="2256862"/>
            <a:ext cx="48863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1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光源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背光，加偏振膜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2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被测物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: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玻璃  放在背光光源上</a:t>
            </a:r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/>
            </a:r>
            <a:br>
              <a:rPr lang="en-US" altLang="zh-CN" b="1" kern="100" dirty="0">
                <a:latin typeface="+mn-ea"/>
                <a:cs typeface="Times New Roman" panose="02020603050405020304" pitchFamily="18" charset="0"/>
              </a:rPr>
            </a:b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3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线偏振光透过玻璃后，缺陷和其它对偏振光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的振动角度改变不同，导致不同角度接收的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b="1" kern="100" dirty="0">
                <a:latin typeface="+mn-ea"/>
                <a:cs typeface="Times New Roman" panose="02020603050405020304" pitchFamily="18" charset="0"/>
              </a:rPr>
              <a:t>   </a:t>
            </a:r>
            <a:r>
              <a:rPr lang="zh-CN" altLang="en-US" b="1" kern="100" dirty="0">
                <a:latin typeface="+mn-ea"/>
                <a:cs typeface="Times New Roman" panose="02020603050405020304" pitchFamily="18" charset="0"/>
              </a:rPr>
              <a:t>光强不同</a:t>
            </a:r>
            <a:endParaRPr lang="en-US" altLang="zh-CN" b="1" kern="100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8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sz="quarter" idx="14"/>
          </p:nvPr>
        </p:nvSpPr>
        <p:spPr/>
        <p:txBody>
          <a:bodyPr>
            <a:noAutofit/>
          </a:bodyPr>
          <a:lstStyle/>
          <a:p>
            <a:pPr algn="ctr"/>
            <a:r>
              <a:rPr lang="zh-CN" altLang="en-US" sz="4400" dirty="0"/>
              <a:t>目录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5716461" y="2687905"/>
            <a:ext cx="3614153" cy="263199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偏振光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>
          <a:xfrm>
            <a:off x="5725007" y="3471981"/>
            <a:ext cx="4709279" cy="408794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tx1"/>
                </a:solidFill>
                <a:latin typeface="+mj-ea"/>
                <a:ea typeface="+mj-ea"/>
              </a:rPr>
              <a:t>偏振相机工作原理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20"/>
          </p:nvPr>
        </p:nvSpPr>
        <p:spPr>
          <a:xfrm>
            <a:off x="5700040" y="4321863"/>
            <a:ext cx="6631541" cy="408792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tx1"/>
                </a:solidFill>
                <a:latin typeface="+mj-ea"/>
              </a:rPr>
              <a:t>偏振相机</a:t>
            </a:r>
            <a:r>
              <a:rPr lang="en-US" altLang="zh-CN" sz="2400" b="1" dirty="0">
                <a:solidFill>
                  <a:schemeClr val="tx1"/>
                </a:solidFill>
                <a:latin typeface="+mj-ea"/>
              </a:rPr>
              <a:t>DEMO</a:t>
            </a:r>
            <a:r>
              <a:rPr lang="zh-CN" altLang="en-US" sz="2400" b="1" dirty="0">
                <a:solidFill>
                  <a:schemeClr val="tx1"/>
                </a:solidFill>
                <a:latin typeface="+mj-ea"/>
              </a:rPr>
              <a:t>演示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1"/>
          </p:nvPr>
        </p:nvSpPr>
        <p:spPr>
          <a:xfrm>
            <a:off x="5682275" y="5214660"/>
            <a:ext cx="3614153" cy="263199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tx1"/>
                </a:solidFill>
                <a:latin typeface="+mj-ea"/>
              </a:rPr>
              <a:t>应用场景及方案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957643" y="2565204"/>
            <a:ext cx="687924" cy="3087337"/>
            <a:chOff x="4734189" y="2523985"/>
            <a:chExt cx="420115" cy="2367477"/>
          </a:xfrm>
        </p:grpSpPr>
        <p:sp>
          <p:nvSpPr>
            <p:cNvPr id="10" name="MH_Number_1" descr="#wm#_48_07_*Z">
              <a:hlinkClick r:id="rId10" action="ppaction://hlinksldjump"/>
            </p:cNvPr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4811636" y="2523985"/>
              <a:ext cx="342668" cy="357547"/>
            </a:xfrm>
            <a:prstGeom prst="ellipse">
              <a:avLst/>
            </a:prstGeom>
            <a:solidFill>
              <a:srgbClr val="152F76"/>
            </a:solidFill>
            <a:ln>
              <a:noFill/>
            </a:ln>
            <a:effectLst/>
          </p:spPr>
          <p:txBody>
            <a:bodyPr wrap="non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1800" b="1" kern="0" dirty="0">
                  <a:solidFill>
                    <a:srgbClr val="FFFFFF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1</a:t>
              </a:r>
              <a:endParaRPr lang="zh-CN" altLang="zh-CN" sz="1800" b="1" kern="0" dirty="0">
                <a:solidFill>
                  <a:srgbClr val="FFFFFF"/>
                </a:solidFill>
                <a:latin typeface="+mn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MH_Others_1" descr="#wm#_48_07_*Z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734189" y="2777116"/>
              <a:ext cx="153830" cy="16051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zh-CN" sz="790" ker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MH_Number_2" descr="#wm#_48_07_*Z">
              <a:hlinkClick r:id="rId11" action="ppaction://hlinksldjump"/>
            </p:cNvPr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4811636" y="3175264"/>
              <a:ext cx="342668" cy="357547"/>
            </a:xfrm>
            <a:prstGeom prst="ellipse">
              <a:avLst/>
            </a:prstGeom>
            <a:solidFill>
              <a:srgbClr val="152F76"/>
            </a:solidFill>
            <a:ln>
              <a:noFill/>
            </a:ln>
            <a:effectLst/>
          </p:spPr>
          <p:txBody>
            <a:bodyPr wrap="non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1800" b="1" kern="0">
                  <a:solidFill>
                    <a:srgbClr val="FFFFFF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2</a:t>
              </a:r>
              <a:endParaRPr lang="zh-CN" altLang="zh-CN" sz="1800" b="1" kern="0">
                <a:solidFill>
                  <a:srgbClr val="FFFFFF"/>
                </a:solidFill>
                <a:latin typeface="+mn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3" name="MH_Others_2" descr="#wm#_48_07_*Z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4734189" y="3428395"/>
              <a:ext cx="153830" cy="16051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zh-CN" sz="790" ker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MH_Number_3" descr="#wm#_48_07_*Z">
              <a:hlinkClick r:id="" action="ppaction://noaction"/>
            </p:cNvPr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811636" y="3826543"/>
              <a:ext cx="342668" cy="357547"/>
            </a:xfrm>
            <a:prstGeom prst="ellipse">
              <a:avLst/>
            </a:prstGeom>
            <a:solidFill>
              <a:srgbClr val="152F76"/>
            </a:solidFill>
            <a:ln>
              <a:noFill/>
            </a:ln>
            <a:effectLst/>
          </p:spPr>
          <p:txBody>
            <a:bodyPr wrap="non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1800" b="1" kern="0" dirty="0">
                  <a:solidFill>
                    <a:srgbClr val="FFFFFF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3</a:t>
              </a:r>
              <a:endParaRPr lang="zh-CN" altLang="zh-CN" sz="1800" b="1" kern="0" dirty="0">
                <a:solidFill>
                  <a:srgbClr val="FFFFFF"/>
                </a:solidFill>
                <a:latin typeface="+mn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5" name="MH_Others_3" descr="#wm#_48_07_*Z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734189" y="4079674"/>
              <a:ext cx="153830" cy="16051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zh-CN" sz="790" kern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MH_Number_4" descr="#wm#_48_07_*Z">
              <a:hlinkClick r:id="" action="ppaction://noaction"/>
            </p:cNvPr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4811636" y="4477822"/>
              <a:ext cx="342668" cy="357547"/>
            </a:xfrm>
            <a:prstGeom prst="ellipse">
              <a:avLst/>
            </a:prstGeom>
            <a:solidFill>
              <a:srgbClr val="152F76"/>
            </a:solidFill>
            <a:ln>
              <a:noFill/>
            </a:ln>
            <a:effectLst/>
          </p:spPr>
          <p:txBody>
            <a:bodyPr wrap="none" anchor="ctr">
              <a:noAutofit/>
            </a:bodyPr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1800" b="1" kern="0" dirty="0">
                  <a:solidFill>
                    <a:srgbClr val="FFFFFF"/>
                  </a:solidFill>
                  <a:latin typeface="+mn-lt"/>
                  <a:ea typeface="+mn-ea"/>
                  <a:cs typeface="Times New Roman" panose="02020603050405020304" pitchFamily="18" charset="0"/>
                </a:rPr>
                <a:t>4</a:t>
              </a:r>
              <a:endParaRPr lang="zh-CN" altLang="zh-CN" sz="1800" b="1" kern="0" dirty="0">
                <a:solidFill>
                  <a:srgbClr val="FFFFFF"/>
                </a:solidFill>
                <a:latin typeface="+mn-lt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7" name="MH_Others_4" descr="#wm#_48_07_*Z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734189" y="4730952"/>
              <a:ext cx="153830" cy="160510"/>
            </a:xfrm>
            <a:prstGeom prst="ellipse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  <a:effectLst/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000">
                  <a:solidFill>
                    <a:schemeClr val="bg1"/>
                  </a:solidFill>
                  <a:latin typeface="Arial" panose="020B0604020202020204" pitchFamily="34" charset="0"/>
                  <a:ea typeface="黑体" panose="02010609060101010101" pitchFamily="49" charset="-122"/>
                  <a:sym typeface="Arial" panose="020B060402020202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endParaRPr lang="zh-CN" altLang="zh-CN" sz="790" kern="0" dirty="0">
                <a:solidFill>
                  <a:srgbClr val="FFFFFF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961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566" y="252730"/>
            <a:ext cx="11084334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偏振光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B8984-3F3C-4FB2-81DC-B4E607296BC3}"/>
              </a:ext>
            </a:extLst>
          </p:cNvPr>
          <p:cNvSpPr txBox="1">
            <a:spLocks noChangeArrowheads="1"/>
          </p:cNvSpPr>
          <p:nvPr/>
        </p:nvSpPr>
        <p:spPr>
          <a:xfrm>
            <a:off x="356656" y="940584"/>
            <a:ext cx="11441767" cy="19550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latin typeface="+mn-ea"/>
                <a:cs typeface="Arial" panose="020B0604020202020204" pitchFamily="34" charset="0"/>
              </a:rPr>
              <a:t>自然光</a:t>
            </a:r>
            <a:endParaRPr lang="en-US" altLang="zh-CN" sz="20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b="1" dirty="0">
                <a:latin typeface="+mn-ea"/>
                <a:cs typeface="Arial" panose="020B0604020202020204" pitchFamily="34" charset="0"/>
              </a:rPr>
              <a:t>光是一种电磁波，电磁波是横波，光波矢量的振动方向垂直于光的传播方向即为横波。</a:t>
            </a:r>
            <a:endParaRPr lang="en-US" altLang="zh-CN" sz="20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en-US" sz="2000" b="1" dirty="0">
                <a:latin typeface="+mn-ea"/>
                <a:cs typeface="Arial" panose="020B0604020202020204" pitchFamily="34" charset="0"/>
              </a:rPr>
              <a:t>自然光光源发出的光波，其光波矢量的震动在垂直于光的传播方向作无规则取向，但平均来说，在空间所有可能方向上，光波矢量的分布可看作是机会均等的，他们的总和与光的传播方向是对称的，即光矢量具有轴对称性、均匀分布、各方向振动的振幅相同</a:t>
            </a:r>
            <a:endParaRPr lang="zh-CN" altLang="zh-CN" sz="2000" dirty="0"/>
          </a:p>
          <a:p>
            <a:pPr marL="0" indent="0">
              <a:lnSpc>
                <a:spcPct val="130000"/>
              </a:lnSpc>
              <a:buNone/>
            </a:pPr>
            <a:endParaRPr lang="en-US" altLang="zh-CN" sz="20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latin typeface="+mn-ea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0199D8-831D-4D86-9578-B3299A2CB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041" y="3429000"/>
            <a:ext cx="6148183" cy="236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5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566" y="252730"/>
            <a:ext cx="11084334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偏振光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5D57713-E463-4F7E-AF86-26EB203BA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951" y="2699714"/>
            <a:ext cx="6772274" cy="2476500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9B706F6-7CA5-4012-BE66-67A9DDD85046}"/>
              </a:ext>
            </a:extLst>
          </p:cNvPr>
          <p:cNvSpPr txBox="1">
            <a:spLocks noChangeArrowheads="1"/>
          </p:cNvSpPr>
          <p:nvPr/>
        </p:nvSpPr>
        <p:spPr>
          <a:xfrm>
            <a:off x="375116" y="993554"/>
            <a:ext cx="11441767" cy="157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latin typeface="+mn-ea"/>
                <a:cs typeface="Arial" panose="020B0604020202020204" pitchFamily="34" charset="0"/>
              </a:rPr>
              <a:t>偏振光</a:t>
            </a:r>
            <a:endParaRPr lang="en-US" altLang="zh-CN" sz="20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sz="2000" b="1" dirty="0">
                <a:latin typeface="+mn-ea"/>
              </a:rPr>
              <a:t>偏振光是指</a:t>
            </a:r>
            <a:r>
              <a:rPr lang="en-US" altLang="zh-CN" sz="2000" b="1" u="sng" dirty="0" err="1">
                <a:latin typeface="+mn-ea"/>
                <a:hlinkClick r:id="rId4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光矢量</a:t>
            </a:r>
            <a:r>
              <a:rPr lang="zh-CN" altLang="zh-CN" sz="2000" b="1" dirty="0">
                <a:latin typeface="+mn-ea"/>
              </a:rPr>
              <a:t>的振动方向不变，或具有某种规则地变化的</a:t>
            </a:r>
            <a:r>
              <a:rPr lang="en-US" altLang="zh-CN" sz="2000" b="1" u="sng" dirty="0" err="1">
                <a:latin typeface="+mn-ea"/>
                <a:hlinkClick r:id="rId5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光波</a:t>
            </a:r>
            <a:r>
              <a:rPr lang="zh-CN" altLang="zh-CN" sz="2000" b="1" dirty="0">
                <a:latin typeface="+mn-ea"/>
              </a:rPr>
              <a:t>。</a:t>
            </a:r>
            <a:endParaRPr lang="en-US" altLang="zh-CN" sz="2000" b="1" dirty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sz="2000" b="1" dirty="0">
                <a:latin typeface="+mn-ea"/>
              </a:rPr>
              <a:t>按照其性质</a:t>
            </a:r>
            <a:r>
              <a:rPr lang="en-US" altLang="zh-CN" sz="2000" b="1" dirty="0">
                <a:latin typeface="+mn-ea"/>
              </a:rPr>
              <a:t>,</a:t>
            </a:r>
            <a:r>
              <a:rPr lang="zh-CN" altLang="zh-CN" sz="2000" b="1" dirty="0">
                <a:latin typeface="+mn-ea"/>
              </a:rPr>
              <a:t>偏振光又可分为</a:t>
            </a:r>
            <a:r>
              <a:rPr lang="en-US" altLang="zh-CN" sz="2000" b="1" u="sng" dirty="0" err="1">
                <a:latin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平面偏振光</a:t>
            </a:r>
            <a:r>
              <a:rPr lang="zh-CN" altLang="zh-CN" sz="2000" b="1" dirty="0">
                <a:latin typeface="+mn-ea"/>
              </a:rPr>
              <a:t>（</a:t>
            </a:r>
            <a:r>
              <a:rPr lang="en-US" altLang="zh-CN" sz="2000" b="1" u="sng" dirty="0" err="1">
                <a:latin typeface="+mn-ea"/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线偏振光</a:t>
            </a:r>
            <a:r>
              <a:rPr lang="zh-CN" altLang="zh-CN" sz="2000" b="1" dirty="0">
                <a:latin typeface="+mn-ea"/>
              </a:rPr>
              <a:t>）、</a:t>
            </a:r>
            <a:r>
              <a:rPr lang="en-US" altLang="zh-CN" sz="2000" b="1" u="sng" dirty="0" err="1">
                <a:latin typeface="+mn-ea"/>
                <a:hlinkClick r:id="rId8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圆偏振光</a:t>
            </a:r>
            <a:r>
              <a:rPr lang="zh-CN" altLang="zh-CN" sz="2000" b="1" dirty="0">
                <a:latin typeface="+mn-ea"/>
              </a:rPr>
              <a:t>和</a:t>
            </a:r>
            <a:r>
              <a:rPr lang="en-US" altLang="zh-CN" sz="2000" b="1" u="sng" dirty="0" err="1">
                <a:latin typeface="+mn-ea"/>
                <a:hlinkClick r:id="rId9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椭圆偏振光</a:t>
            </a:r>
            <a:r>
              <a:rPr lang="zh-CN" altLang="zh-CN" sz="2000" b="1" dirty="0">
                <a:latin typeface="+mn-ea"/>
              </a:rPr>
              <a:t>、部分偏振光几种</a:t>
            </a: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4165AE0-98BF-440D-850E-F8E3BC083099}"/>
              </a:ext>
            </a:extLst>
          </p:cNvPr>
          <p:cNvSpPr txBox="1">
            <a:spLocks noChangeArrowheads="1"/>
          </p:cNvSpPr>
          <p:nvPr/>
        </p:nvSpPr>
        <p:spPr>
          <a:xfrm>
            <a:off x="362385" y="5051115"/>
            <a:ext cx="11441767" cy="12437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200" b="1" dirty="0">
                <a:latin typeface="+mn-ea"/>
                <a:cs typeface="Arial" panose="020B0604020202020204" pitchFamily="34" charset="0"/>
              </a:rPr>
              <a:t>线偏振光</a:t>
            </a:r>
            <a:endParaRPr lang="en-US" altLang="zh-CN" sz="22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zh-CN" altLang="zh-CN" sz="2200" b="1" dirty="0"/>
              <a:t>光矢量端点的轨迹为直线，即光矢量只沿着一个确定的方向振动，其大小随相位变化、方向不变，称为线偏振光。</a:t>
            </a:r>
            <a:endParaRPr lang="en-US" altLang="zh-CN" sz="22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429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566" y="252730"/>
            <a:ext cx="11084334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偏振光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7B39D62-770B-4B1C-AC31-3AFF816CE78F}"/>
              </a:ext>
            </a:extLst>
          </p:cNvPr>
          <p:cNvSpPr txBox="1">
            <a:spLocks noChangeArrowheads="1"/>
          </p:cNvSpPr>
          <p:nvPr/>
        </p:nvSpPr>
        <p:spPr>
          <a:xfrm>
            <a:off x="356656" y="940583"/>
            <a:ext cx="10092269" cy="1257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latin typeface="+mn-ea"/>
                <a:cs typeface="Arial" panose="020B0604020202020204" pitchFamily="34" charset="0"/>
              </a:rPr>
              <a:t>椭圆偏振光</a:t>
            </a:r>
            <a:endParaRPr lang="en-US" altLang="zh-CN" sz="20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000" b="1" dirty="0"/>
              <a:t>   </a:t>
            </a:r>
            <a:r>
              <a:rPr lang="zh-CN" altLang="zh-CN" sz="2000" b="1" dirty="0"/>
              <a:t>光矢量端点的轨迹为一椭圆，即光矢量不断旋转，其大小、方向随时间有规律的变化</a:t>
            </a:r>
            <a:endParaRPr lang="en-US" altLang="zh-CN" sz="20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bg2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93927C15-3C3D-49B0-B4F8-66F33CBEA78C}"/>
              </a:ext>
            </a:extLst>
          </p:cNvPr>
          <p:cNvSpPr txBox="1">
            <a:spLocks noChangeArrowheads="1"/>
          </p:cNvSpPr>
          <p:nvPr/>
        </p:nvSpPr>
        <p:spPr>
          <a:xfrm>
            <a:off x="356655" y="2035959"/>
            <a:ext cx="10844745" cy="12573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latin typeface="+mn-ea"/>
                <a:cs typeface="Arial" panose="020B0604020202020204" pitchFamily="34" charset="0"/>
              </a:rPr>
              <a:t>圆偏振光</a:t>
            </a:r>
            <a:endParaRPr lang="en-US" altLang="zh-CN" sz="2000" b="1" dirty="0">
              <a:latin typeface="+mn-ea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000" b="1" dirty="0"/>
              <a:t>   </a:t>
            </a:r>
            <a:r>
              <a:rPr lang="zh-CN" altLang="zh-CN" sz="2000" b="1" dirty="0"/>
              <a:t>光矢量端点的轨迹为一圆，即光矢量不断旋转，其大小不变，但方向随时间有规律地变化</a:t>
            </a:r>
            <a:endParaRPr lang="en-US" altLang="zh-CN" sz="60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bg2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3358F9-6FC8-43B9-9D99-124C7C125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80" y="3564721"/>
            <a:ext cx="8183693" cy="211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34566" y="252730"/>
            <a:ext cx="11084334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偏振相机工作原理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CB8984-3F3C-4FB2-81DC-B4E607296BC3}"/>
              </a:ext>
            </a:extLst>
          </p:cNvPr>
          <p:cNvSpPr txBox="1">
            <a:spLocks noChangeArrowheads="1"/>
          </p:cNvSpPr>
          <p:nvPr/>
        </p:nvSpPr>
        <p:spPr>
          <a:xfrm>
            <a:off x="356657" y="940584"/>
            <a:ext cx="3339044" cy="53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/>
                <a:ea typeface="微软雅黑"/>
                <a:cs typeface="Arial" panose="020B0604020202020204" pitchFamily="34" charset="0"/>
              </a:rPr>
              <a:t>偏振相机</a:t>
            </a:r>
            <a:r>
              <a:rPr lang="en-US" altLang="zh-CN" sz="2000" b="1" dirty="0">
                <a:solidFill>
                  <a:srgbClr val="000000"/>
                </a:solidFill>
                <a:latin typeface="微软雅黑"/>
                <a:ea typeface="微软雅黑"/>
                <a:cs typeface="Arial" panose="020B0604020202020204" pitchFamily="34" charset="0"/>
              </a:rPr>
              <a:t>sensor</a:t>
            </a:r>
            <a:r>
              <a:rPr lang="zh-CN" altLang="en-US" sz="2000" b="1" dirty="0">
                <a:solidFill>
                  <a:srgbClr val="000000"/>
                </a:solidFill>
                <a:latin typeface="微软雅黑"/>
                <a:ea typeface="微软雅黑"/>
                <a:cs typeface="Arial" panose="020B0604020202020204" pitchFamily="34" charset="0"/>
              </a:rPr>
              <a:t>示意图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8B62B"/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E6DC6E4-0F14-4F0D-8452-B80B2207FC2E}"/>
              </a:ext>
            </a:extLst>
          </p:cNvPr>
          <p:cNvSpPr txBox="1">
            <a:spLocks noChangeArrowheads="1"/>
          </p:cNvSpPr>
          <p:nvPr/>
        </p:nvSpPr>
        <p:spPr>
          <a:xfrm>
            <a:off x="337605" y="2349098"/>
            <a:ext cx="3948645" cy="53848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每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个像素为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4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个不同方向的偏振芯片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8B62B"/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73079C24-773B-45AF-9373-5D5D4812B296}"/>
              </a:ext>
            </a:extLst>
          </p:cNvPr>
          <p:cNvSpPr txBox="1">
            <a:spLocks noChangeArrowheads="1"/>
          </p:cNvSpPr>
          <p:nvPr/>
        </p:nvSpPr>
        <p:spPr>
          <a:xfrm>
            <a:off x="285751" y="3757612"/>
            <a:ext cx="5917086" cy="13477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/>
                <a:ea typeface="微软雅黑"/>
                <a:cs typeface="Arial" panose="020B0604020202020204" pitchFamily="34" charset="0"/>
              </a:rPr>
              <a:t>光的偏振情况</a:t>
            </a:r>
            <a:endParaRPr lang="en-US" altLang="zh-CN" sz="2000" b="1" dirty="0">
              <a:solidFill>
                <a:srgbClr val="000000"/>
              </a:solidFill>
              <a:latin typeface="微软雅黑"/>
              <a:ea typeface="微软雅黑"/>
              <a:cs typeface="Arial" panose="020B0604020202020204" pitchFamily="34" charset="0"/>
            </a:endParaRPr>
          </a:p>
          <a:p>
            <a:pPr lvl="0">
              <a:lnSpc>
                <a:spcPct val="130000"/>
              </a:lnSpc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微软雅黑"/>
                <a:ea typeface="微软雅黑"/>
                <a:cs typeface="Arial" panose="020B0604020202020204" pitchFamily="34" charset="0"/>
              </a:rPr>
              <a:t>光通过</a:t>
            </a:r>
            <a:r>
              <a:rPr lang="en-US" altLang="zh-CN" sz="2000" b="1" dirty="0">
                <a:solidFill>
                  <a:srgbClr val="000000"/>
                </a:solidFill>
                <a:latin typeface="微软雅黑"/>
                <a:ea typeface="微软雅黑"/>
                <a:cs typeface="Arial" panose="020B0604020202020204" pitchFamily="34" charset="0"/>
              </a:rPr>
              <a:t>4</a:t>
            </a:r>
            <a:r>
              <a:rPr lang="zh-CN" altLang="en-US" sz="2000" b="1" dirty="0">
                <a:solidFill>
                  <a:srgbClr val="000000"/>
                </a:solidFill>
                <a:latin typeface="微软雅黑"/>
                <a:ea typeface="微软雅黑"/>
                <a:cs typeface="Arial" panose="020B0604020202020204" pitchFamily="34" charset="0"/>
              </a:rPr>
              <a:t>个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不同方向的</a:t>
            </a:r>
            <a:r>
              <a:rPr lang="zh-CN" altLang="en-US" sz="2000" b="1" dirty="0">
                <a:solidFill>
                  <a:srgbClr val="000000"/>
                </a:solidFill>
                <a:latin typeface="微软雅黑"/>
                <a:ea typeface="微软雅黑"/>
                <a:cs typeface="Arial" panose="020B0604020202020204" pitchFamily="34" charset="0"/>
              </a:rPr>
              <a:t>偏振芯片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Arial" panose="020B0604020202020204" pitchFamily="34" charset="0"/>
              </a:rPr>
              <a:t>后，获取不同强度的偏振光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8B62B"/>
              </a:solidFill>
              <a:effectLst/>
              <a:uLnTx/>
              <a:uFillTx/>
              <a:latin typeface="微软雅黑"/>
              <a:ea typeface="微软雅黑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F2FAE0-E591-4E97-B644-569ED949E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1093156"/>
            <a:ext cx="4276990" cy="482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03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6230" y="252730"/>
            <a:ext cx="11202670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偏振相机工作原理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3244992-04C6-4B62-A21B-B34FF71C56E0}"/>
              </a:ext>
            </a:extLst>
          </p:cNvPr>
          <p:cNvSpPr txBox="1"/>
          <p:nvPr/>
        </p:nvSpPr>
        <p:spPr>
          <a:xfrm>
            <a:off x="297832" y="1055441"/>
            <a:ext cx="11894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如图所示为偏振相机</a:t>
            </a:r>
            <a:r>
              <a:rPr lang="en-US" altLang="zh-CN" sz="2000" b="1" dirty="0">
                <a:latin typeface="+mn-ea"/>
              </a:rPr>
              <a:t>sensor</a:t>
            </a:r>
            <a:r>
              <a:rPr lang="zh-CN" altLang="en-US" sz="2000" b="1" dirty="0">
                <a:latin typeface="+mn-ea"/>
              </a:rPr>
              <a:t>示意图</a:t>
            </a:r>
            <a:endParaRPr lang="zh-CN" altLang="zh-CN" sz="2000" b="1" dirty="0"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B15586-B9DE-4EB6-B7AB-7014788D3E32}"/>
              </a:ext>
            </a:extLst>
          </p:cNvPr>
          <p:cNvSpPr txBox="1"/>
          <p:nvPr/>
        </p:nvSpPr>
        <p:spPr>
          <a:xfrm>
            <a:off x="234212" y="4570654"/>
            <a:ext cx="7407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3 </a:t>
            </a:r>
            <a:r>
              <a:rPr lang="zh-CN" altLang="en-US" sz="2000" b="1" dirty="0">
                <a:latin typeface="+mn-ea"/>
              </a:rPr>
              <a:t>偏振相机的</a:t>
            </a:r>
            <a:r>
              <a:rPr lang="zh-CN" altLang="zh-CN" sz="2000" b="1" dirty="0">
                <a:latin typeface="+mn-ea"/>
              </a:rPr>
              <a:t>新型</a:t>
            </a:r>
            <a:r>
              <a:rPr lang="en-US" altLang="zh-CN" sz="2000" b="1" dirty="0">
                <a:latin typeface="+mn-ea"/>
              </a:rPr>
              <a:t>CMOS</a:t>
            </a:r>
            <a:r>
              <a:rPr lang="zh-CN" altLang="zh-CN" sz="2000" b="1" dirty="0">
                <a:latin typeface="+mn-ea"/>
              </a:rPr>
              <a:t>图像传感器是在光电二极管的上方直接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   </a:t>
            </a:r>
            <a:r>
              <a:rPr lang="zh-CN" altLang="zh-CN" sz="2000" b="1" dirty="0">
                <a:latin typeface="+mn-ea"/>
              </a:rPr>
              <a:t>放置用金属线栅制作的偏振元件，实现了单芯片化。</a:t>
            </a:r>
            <a:endParaRPr lang="en-US" altLang="zh-CN" sz="2000" b="1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EE9A5D9-179D-45EF-BF2E-6196E35D44AC}"/>
              </a:ext>
            </a:extLst>
          </p:cNvPr>
          <p:cNvSpPr txBox="1"/>
          <p:nvPr/>
        </p:nvSpPr>
        <p:spPr>
          <a:xfrm>
            <a:off x="266669" y="1832626"/>
            <a:ext cx="69513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+mn-ea"/>
              </a:rPr>
              <a:t>1 </a:t>
            </a:r>
            <a:r>
              <a:rPr lang="zh-CN" altLang="zh-CN" sz="2000" b="1" dirty="0">
                <a:latin typeface="+mn-ea"/>
              </a:rPr>
              <a:t>偏振元件是一种只让特定偏振状态的光透过而把其他光全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   </a:t>
            </a:r>
            <a:r>
              <a:rPr lang="zh-CN" altLang="zh-CN" sz="2000" b="1" dirty="0">
                <a:latin typeface="+mn-ea"/>
              </a:rPr>
              <a:t>部反射出去的滤镜</a:t>
            </a:r>
            <a:endParaRPr lang="en-US" altLang="zh-CN" sz="2000" b="1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2 </a:t>
            </a:r>
            <a:r>
              <a:rPr lang="zh-CN" altLang="zh-CN" sz="2000" b="1" dirty="0">
                <a:latin typeface="+mn-ea"/>
              </a:rPr>
              <a:t>新型传感器原型上搭载的偏振元件有</a:t>
            </a:r>
            <a:r>
              <a:rPr lang="en-US" altLang="zh-CN" sz="2000" b="1" dirty="0">
                <a:latin typeface="+mn-ea"/>
              </a:rPr>
              <a:t>4</a:t>
            </a:r>
            <a:r>
              <a:rPr lang="zh-CN" altLang="zh-CN" sz="2000" b="1" dirty="0">
                <a:latin typeface="+mn-ea"/>
              </a:rPr>
              <a:t>种，</a:t>
            </a:r>
            <a:r>
              <a:rPr lang="en-US" altLang="zh-CN" sz="2000" b="1" dirty="0">
                <a:latin typeface="+mn-ea"/>
              </a:rPr>
              <a:t>4</a:t>
            </a:r>
            <a:r>
              <a:rPr lang="zh-CN" altLang="en-US" sz="2000" b="1" dirty="0">
                <a:latin typeface="+mn-ea"/>
              </a:rPr>
              <a:t>种偏振元件可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 </a:t>
            </a:r>
            <a:r>
              <a:rPr lang="zh-CN" altLang="en-US" sz="2000" b="1" dirty="0">
                <a:latin typeface="+mn-ea"/>
              </a:rPr>
              <a:t>  以</a:t>
            </a:r>
            <a:r>
              <a:rPr lang="zh-CN" altLang="zh-CN" sz="2000" b="1" dirty="0">
                <a:latin typeface="+mn-ea"/>
              </a:rPr>
              <a:t>让不同偏振方向（偏振角）的线性偏振光透过（</a:t>
            </a:r>
            <a:r>
              <a:rPr lang="en-US" altLang="zh-CN" sz="2000" b="1" dirty="0">
                <a:latin typeface="+mn-ea"/>
              </a:rPr>
              <a:t>0</a:t>
            </a:r>
            <a:r>
              <a:rPr lang="zh-CN" altLang="zh-CN" sz="2000" b="1" dirty="0">
                <a:latin typeface="+mn-ea"/>
              </a:rPr>
              <a:t>度、</a:t>
            </a:r>
            <a:endParaRPr lang="en-US" altLang="zh-CN" sz="2000" b="1" dirty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   45</a:t>
            </a:r>
            <a:r>
              <a:rPr lang="zh-CN" altLang="zh-CN" sz="2000" b="1" dirty="0">
                <a:latin typeface="+mn-ea"/>
              </a:rPr>
              <a:t>度、</a:t>
            </a:r>
            <a:r>
              <a:rPr lang="en-US" altLang="zh-CN" sz="2000" b="1" dirty="0">
                <a:latin typeface="+mn-ea"/>
              </a:rPr>
              <a:t>90</a:t>
            </a:r>
            <a:r>
              <a:rPr lang="zh-CN" altLang="zh-CN" sz="2000" b="1" dirty="0">
                <a:latin typeface="+mn-ea"/>
              </a:rPr>
              <a:t>度、</a:t>
            </a:r>
            <a:r>
              <a:rPr lang="en-US" altLang="zh-CN" sz="2000" b="1" dirty="0">
                <a:latin typeface="+mn-ea"/>
              </a:rPr>
              <a:t>135</a:t>
            </a:r>
            <a:r>
              <a:rPr lang="zh-CN" altLang="zh-CN" sz="2000" b="1" dirty="0">
                <a:latin typeface="+mn-ea"/>
              </a:rPr>
              <a:t>度）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4EE0C5-EF4D-42EA-8409-13CB549A9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422" y="1055441"/>
            <a:ext cx="4238146" cy="522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9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71192" y="252730"/>
            <a:ext cx="11147708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偏振相机</a:t>
            </a:r>
            <a:r>
              <a:rPr lang="en-US" altLang="zh-CN" sz="3200" dirty="0">
                <a:solidFill>
                  <a:schemeClr val="tx1"/>
                </a:solidFill>
                <a:latin typeface="+mj-ea"/>
              </a:rPr>
              <a:t>DEMO</a:t>
            </a:r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演示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62603C-7C6B-4A22-A23C-F1685ADF2D4F}"/>
              </a:ext>
            </a:extLst>
          </p:cNvPr>
          <p:cNvSpPr txBox="1"/>
          <p:nvPr/>
        </p:nvSpPr>
        <p:spPr>
          <a:xfrm>
            <a:off x="349137" y="996664"/>
            <a:ext cx="3441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偏振相机</a:t>
            </a:r>
            <a:r>
              <a:rPr lang="en-US" altLang="zh-CN" b="1" dirty="0"/>
              <a:t>DEMO</a:t>
            </a:r>
            <a:r>
              <a:rPr lang="zh-CN" altLang="en-US" b="1" dirty="0"/>
              <a:t>演示界面</a:t>
            </a:r>
            <a:endParaRPr lang="zh-CN" altLang="en-US" b="1" dirty="0">
              <a:uFillTx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B2D2B2D-044D-423C-A84A-4FFE25F266B9}"/>
              </a:ext>
            </a:extLst>
          </p:cNvPr>
          <p:cNvSpPr txBox="1"/>
          <p:nvPr/>
        </p:nvSpPr>
        <p:spPr>
          <a:xfrm>
            <a:off x="339611" y="1473025"/>
            <a:ext cx="345133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界面基本功能：</a:t>
            </a:r>
            <a:endParaRPr lang="en-US" altLang="zh-CN" b="1" dirty="0"/>
          </a:p>
          <a:p>
            <a:r>
              <a:rPr lang="en-US" altLang="zh-CN" b="1" dirty="0">
                <a:uFillTx/>
              </a:rPr>
              <a:t>       </a:t>
            </a:r>
            <a:r>
              <a:rPr lang="zh-CN" altLang="en-US" b="1" dirty="0">
                <a:uFillTx/>
              </a:rPr>
              <a:t>设备控制：打开设备</a:t>
            </a:r>
            <a:endParaRPr lang="en-US" altLang="zh-CN" b="1" dirty="0">
              <a:uFillTx/>
            </a:endParaRPr>
          </a:p>
          <a:p>
            <a:r>
              <a:rPr lang="en-US" altLang="zh-CN" b="1" dirty="0"/>
              <a:t>                         </a:t>
            </a:r>
            <a:r>
              <a:rPr lang="zh-CN" altLang="en-US" b="1" dirty="0"/>
              <a:t>开始采集</a:t>
            </a:r>
            <a:endParaRPr lang="en-US" altLang="zh-CN" b="1" dirty="0"/>
          </a:p>
          <a:p>
            <a:r>
              <a:rPr lang="en-US" altLang="zh-CN" b="1" dirty="0">
                <a:uFillTx/>
              </a:rPr>
              <a:t>                         </a:t>
            </a:r>
            <a:r>
              <a:rPr lang="zh-CN" altLang="en-US" b="1" dirty="0"/>
              <a:t>停止采集</a:t>
            </a:r>
            <a:endParaRPr lang="en-US" altLang="zh-CN" b="1" dirty="0"/>
          </a:p>
          <a:p>
            <a:r>
              <a:rPr lang="en-US" altLang="zh-CN" b="1" dirty="0">
                <a:uFillTx/>
              </a:rPr>
              <a:t>                         </a:t>
            </a:r>
            <a:r>
              <a:rPr lang="zh-CN" altLang="en-US" b="1" dirty="0">
                <a:uFillTx/>
              </a:rPr>
              <a:t>关闭设备</a:t>
            </a:r>
            <a:endParaRPr lang="en-US" altLang="zh-CN" b="1" dirty="0">
              <a:uFillTx/>
            </a:endParaRPr>
          </a:p>
          <a:p>
            <a:r>
              <a:rPr lang="en-US" altLang="zh-CN" b="1" dirty="0"/>
              <a:t>       </a:t>
            </a:r>
            <a:r>
              <a:rPr lang="zh-CN" altLang="en-US" b="1" dirty="0"/>
              <a:t>图像控制：曝光时间</a:t>
            </a:r>
            <a:endParaRPr lang="en-US" altLang="zh-CN" b="1" dirty="0"/>
          </a:p>
          <a:p>
            <a:r>
              <a:rPr lang="en-US" altLang="zh-CN" b="1" dirty="0">
                <a:uFillTx/>
              </a:rPr>
              <a:t>                         </a:t>
            </a:r>
            <a:r>
              <a:rPr lang="zh-CN" altLang="en-US" b="1" dirty="0">
                <a:uFillTx/>
              </a:rPr>
              <a:t>保存图像</a:t>
            </a:r>
            <a:endParaRPr lang="en-US" altLang="zh-CN" b="1" dirty="0">
              <a:uFillTx/>
            </a:endParaRPr>
          </a:p>
          <a:p>
            <a:r>
              <a:rPr lang="zh-CN" altLang="en-US" b="1" dirty="0"/>
              <a:t>              偏振图</a:t>
            </a:r>
            <a:r>
              <a:rPr lang="en-US" altLang="zh-CN" b="1" dirty="0"/>
              <a:t>/Stokes </a:t>
            </a:r>
            <a:r>
              <a:rPr lang="zh-CN" altLang="en-US" b="1" dirty="0"/>
              <a:t>图切换</a:t>
            </a:r>
            <a:endParaRPr lang="zh-CN" altLang="en-US" b="1" dirty="0">
              <a:uFillTx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4C5C7B-A6A2-42C3-8970-C560E2A4F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82" y="996664"/>
            <a:ext cx="7600879" cy="534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3085" y="252730"/>
            <a:ext cx="11165815" cy="636905"/>
          </a:xfrm>
        </p:spPr>
        <p:txBody>
          <a:bodyPr>
            <a:noAutofit/>
          </a:bodyPr>
          <a:lstStyle/>
          <a:p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偏振相机</a:t>
            </a:r>
            <a:r>
              <a:rPr lang="en-US" altLang="zh-CN" sz="3200" dirty="0">
                <a:solidFill>
                  <a:schemeClr val="tx1"/>
                </a:solidFill>
                <a:latin typeface="+mj-ea"/>
              </a:rPr>
              <a:t>DEMO</a:t>
            </a:r>
            <a:r>
              <a:rPr lang="zh-CN" altLang="en-US" sz="3200" dirty="0">
                <a:solidFill>
                  <a:schemeClr val="tx1"/>
                </a:solidFill>
                <a:latin typeface="+mj-ea"/>
              </a:rPr>
              <a:t>演示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9455D0-767D-49AB-AAB2-9DC37D7E0C2C}"/>
              </a:ext>
            </a:extLst>
          </p:cNvPr>
          <p:cNvSpPr txBox="1">
            <a:spLocks noChangeArrowheads="1"/>
          </p:cNvSpPr>
          <p:nvPr/>
        </p:nvSpPr>
        <p:spPr>
          <a:xfrm>
            <a:off x="353085" y="951314"/>
            <a:ext cx="3499824" cy="6178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zh-CN" altLang="en-US" sz="2400" b="1" dirty="0">
                <a:latin typeface="+mn-ea"/>
                <a:cs typeface="Arial" panose="020B0604020202020204" pitchFamily="34" charset="0"/>
                <a:sym typeface="+mn-ea"/>
              </a:rPr>
              <a:t>偏振相机采集图像原理</a:t>
            </a:r>
            <a:endParaRPr lang="zh-CN" altLang="en-US" sz="24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bg2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bg2"/>
              </a:solidFill>
              <a:latin typeface="+mn-ea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A6832D-C3AE-4389-B3F0-218C805E41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764" y="1008181"/>
            <a:ext cx="4927106" cy="5312126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FFEF386-5AEE-419A-9672-71308E0FD2C6}"/>
              </a:ext>
            </a:extLst>
          </p:cNvPr>
          <p:cNvSpPr txBox="1">
            <a:spLocks noChangeArrowheads="1"/>
          </p:cNvSpPr>
          <p:nvPr/>
        </p:nvSpPr>
        <p:spPr>
          <a:xfrm>
            <a:off x="353083" y="1432188"/>
            <a:ext cx="7033137" cy="4196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30000"/>
              </a:lnSpc>
              <a:buNone/>
            </a:pPr>
            <a:r>
              <a:rPr lang="en-US" altLang="zh-CN" sz="2400" b="1" dirty="0">
                <a:latin typeface="+mn-ea"/>
                <a:cs typeface="Arial" panose="020B0604020202020204" pitchFamily="34" charset="0"/>
                <a:sym typeface="+mn-ea"/>
              </a:rPr>
              <a:t>1 </a:t>
            </a:r>
            <a:r>
              <a:rPr lang="zh-CN" altLang="en-US" sz="2400" b="1" dirty="0">
                <a:latin typeface="+mn-ea"/>
                <a:cs typeface="Arial" panose="020B0604020202020204" pitchFamily="34" charset="0"/>
                <a:sym typeface="+mn-ea"/>
              </a:rPr>
              <a:t>偏振相机和普通的水星系列相机采图机制相同</a:t>
            </a:r>
            <a:endParaRPr lang="en-US" altLang="zh-CN" sz="2400" b="1" dirty="0">
              <a:latin typeface="+mn-ea"/>
              <a:cs typeface="Arial" panose="020B0604020202020204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sz="2400" b="1" dirty="0">
                <a:latin typeface="+mn-ea"/>
                <a:cs typeface="Arial" panose="020B0604020202020204" pitchFamily="34" charset="0"/>
                <a:sym typeface="+mn-ea"/>
              </a:rPr>
              <a:t>2 </a:t>
            </a:r>
            <a:r>
              <a:rPr lang="zh-CN" altLang="en-US" sz="2400" b="1" dirty="0">
                <a:latin typeface="+mn-ea"/>
                <a:cs typeface="Arial" panose="020B0604020202020204" pitchFamily="34" charset="0"/>
                <a:sym typeface="+mn-ea"/>
              </a:rPr>
              <a:t>偏振相机在图像处理回调函数中对</a:t>
            </a:r>
            <a:r>
              <a:rPr lang="en-US" altLang="zh-CN" sz="2400" b="1" dirty="0">
                <a:latin typeface="+mn-ea"/>
                <a:cs typeface="Arial" panose="020B0604020202020204" pitchFamily="34" charset="0"/>
                <a:sym typeface="+mn-ea"/>
              </a:rPr>
              <a:t>4</a:t>
            </a:r>
            <a:r>
              <a:rPr lang="zh-CN" altLang="en-US" sz="2400" b="1" dirty="0">
                <a:latin typeface="+mn-ea"/>
                <a:cs typeface="Arial" panose="020B0604020202020204" pitchFamily="34" charset="0"/>
                <a:sym typeface="+mn-ea"/>
              </a:rPr>
              <a:t>个方向的数据进行拆分</a:t>
            </a:r>
            <a:endParaRPr lang="en-US" altLang="zh-CN" sz="2400" b="1" dirty="0">
              <a:latin typeface="+mn-ea"/>
              <a:cs typeface="Arial" panose="020B0604020202020204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latin typeface="+mn-ea"/>
              <a:cs typeface="Arial" panose="020B0604020202020204" pitchFamily="34" charset="0"/>
              <a:sym typeface="+mn-ea"/>
            </a:endParaRPr>
          </a:p>
          <a:p>
            <a:r>
              <a:rPr lang="en-US" altLang="zh-CN" b="1" dirty="0">
                <a:latin typeface="+mn-ea"/>
              </a:rPr>
              <a:t>BYTE *</a:t>
            </a:r>
            <a:r>
              <a:rPr lang="en-US" altLang="zh-CN" b="1" dirty="0" err="1">
                <a:latin typeface="+mn-ea"/>
              </a:rPr>
              <a:t>arrImageBuffer</a:t>
            </a:r>
            <a:r>
              <a:rPr lang="en-US" altLang="zh-CN" b="1" dirty="0">
                <a:latin typeface="+mn-ea"/>
              </a:rPr>
              <a:t>[4];</a:t>
            </a:r>
          </a:p>
          <a:p>
            <a:r>
              <a:rPr lang="en-US" altLang="zh-CN" b="1" dirty="0" err="1">
                <a:latin typeface="+mn-ea"/>
              </a:rPr>
              <a:t>arrImageBuffer</a:t>
            </a:r>
            <a:r>
              <a:rPr lang="en-US" altLang="zh-CN" b="1" dirty="0">
                <a:latin typeface="+mn-ea"/>
              </a:rPr>
              <a:t>[0] = </a:t>
            </a:r>
            <a:r>
              <a:rPr lang="en-US" altLang="zh-CN" b="1" dirty="0" err="1">
                <a:latin typeface="+mn-ea"/>
              </a:rPr>
              <a:t>pDlg</a:t>
            </a:r>
            <a:r>
              <a:rPr lang="en-US" altLang="zh-CN" b="1" dirty="0">
                <a:latin typeface="+mn-ea"/>
              </a:rPr>
              <a:t>-&gt;m_pRawBuffer0</a:t>
            </a:r>
          </a:p>
          <a:p>
            <a:r>
              <a:rPr lang="en-US" altLang="zh-CN" b="1" dirty="0" err="1">
                <a:latin typeface="+mn-ea"/>
              </a:rPr>
              <a:t>arrImageBuffer</a:t>
            </a:r>
            <a:r>
              <a:rPr lang="en-US" altLang="zh-CN" b="1" dirty="0">
                <a:latin typeface="+mn-ea"/>
              </a:rPr>
              <a:t>[1] = </a:t>
            </a:r>
            <a:r>
              <a:rPr lang="en-US" altLang="zh-CN" b="1" dirty="0" err="1">
                <a:latin typeface="+mn-ea"/>
              </a:rPr>
              <a:t>pDlg</a:t>
            </a:r>
            <a:r>
              <a:rPr lang="en-US" altLang="zh-CN" b="1" dirty="0">
                <a:latin typeface="+mn-ea"/>
              </a:rPr>
              <a:t>-&gt;m_pRawBuffer135</a:t>
            </a:r>
          </a:p>
          <a:p>
            <a:r>
              <a:rPr lang="en-US" altLang="zh-CN" b="1" dirty="0" err="1">
                <a:latin typeface="+mn-ea"/>
              </a:rPr>
              <a:t>arrImageBuffer</a:t>
            </a:r>
            <a:r>
              <a:rPr lang="en-US" altLang="zh-CN" b="1" dirty="0">
                <a:latin typeface="+mn-ea"/>
              </a:rPr>
              <a:t>[2] = </a:t>
            </a:r>
            <a:r>
              <a:rPr lang="en-US" altLang="zh-CN" b="1" dirty="0" err="1">
                <a:latin typeface="+mn-ea"/>
              </a:rPr>
              <a:t>pDlg</a:t>
            </a:r>
            <a:r>
              <a:rPr lang="en-US" altLang="zh-CN" b="1" dirty="0">
                <a:latin typeface="+mn-ea"/>
              </a:rPr>
              <a:t>-&gt;m_pRawBuffer45</a:t>
            </a:r>
          </a:p>
          <a:p>
            <a:r>
              <a:rPr lang="en-US" altLang="zh-CN" b="1" dirty="0" err="1">
                <a:latin typeface="+mn-ea"/>
              </a:rPr>
              <a:t>arrImageBuffer</a:t>
            </a:r>
            <a:r>
              <a:rPr lang="en-US" altLang="zh-CN" b="1" dirty="0">
                <a:latin typeface="+mn-ea"/>
              </a:rPr>
              <a:t>[3] = </a:t>
            </a:r>
            <a:r>
              <a:rPr lang="en-US" altLang="zh-CN" b="1" dirty="0" err="1">
                <a:latin typeface="+mn-ea"/>
              </a:rPr>
              <a:t>pDlg</a:t>
            </a:r>
            <a:r>
              <a:rPr lang="en-US" altLang="zh-CN" b="1" dirty="0">
                <a:latin typeface="+mn-ea"/>
              </a:rPr>
              <a:t>-&gt;m_pRawBuffer90</a:t>
            </a:r>
          </a:p>
          <a:p>
            <a:pPr marL="0" indent="0">
              <a:buNone/>
            </a:pPr>
            <a:endParaRPr lang="en-US" altLang="zh-CN" b="1" dirty="0">
              <a:latin typeface="+mn-ea"/>
            </a:endParaRPr>
          </a:p>
          <a:p>
            <a:r>
              <a:rPr lang="en-US" altLang="zh-CN" b="1" dirty="0" err="1">
                <a:latin typeface="+mn-ea"/>
              </a:rPr>
              <a:t>pDlg</a:t>
            </a:r>
            <a:r>
              <a:rPr lang="en-US" altLang="zh-CN" b="1" dirty="0">
                <a:latin typeface="+mn-ea"/>
              </a:rPr>
              <a:t>-&gt;</a:t>
            </a:r>
            <a:r>
              <a:rPr lang="en-US" altLang="zh-CN" b="1" dirty="0" err="1">
                <a:latin typeface="+mn-ea"/>
              </a:rPr>
              <a:t>m_objExtractData.ExtractDegree</a:t>
            </a:r>
            <a:r>
              <a:rPr lang="en-US" altLang="zh-CN" b="1" dirty="0">
                <a:latin typeface="+mn-ea"/>
              </a:rPr>
              <a:t>(</a:t>
            </a:r>
            <a:r>
              <a:rPr lang="en-US" altLang="zh-CN" b="1" dirty="0" err="1">
                <a:latin typeface="+mn-ea"/>
              </a:rPr>
              <a:t>pDlg</a:t>
            </a:r>
            <a:endParaRPr lang="en-US" altLang="zh-CN" b="1" dirty="0">
              <a:latin typeface="+mn-ea"/>
            </a:endParaRPr>
          </a:p>
          <a:p>
            <a:pPr marL="0" indent="0">
              <a:buNone/>
            </a:pPr>
            <a:r>
              <a:rPr lang="en-US" altLang="zh-CN" b="1" dirty="0">
                <a:latin typeface="+mn-ea"/>
              </a:rPr>
              <a:t>   -&gt;m_pRaw8Buffer, </a:t>
            </a:r>
            <a:r>
              <a:rPr lang="en-US" altLang="zh-CN" b="1" dirty="0" err="1">
                <a:latin typeface="+mn-ea"/>
              </a:rPr>
              <a:t>arrImageBuffer</a:t>
            </a:r>
            <a:r>
              <a:rPr lang="en-US" altLang="zh-CN" b="1" dirty="0">
                <a:latin typeface="+mn-ea"/>
              </a:rPr>
              <a:t>, </a:t>
            </a:r>
            <a:r>
              <a:rPr lang="en-US" altLang="zh-CN" b="1" dirty="0" err="1">
                <a:latin typeface="+mn-ea"/>
              </a:rPr>
              <a:t>pDlg</a:t>
            </a:r>
            <a:endParaRPr lang="en-US" altLang="zh-CN" b="1" dirty="0">
              <a:latin typeface="+mn-ea"/>
            </a:endParaRPr>
          </a:p>
          <a:p>
            <a:pPr marL="0" indent="0">
              <a:buNone/>
            </a:pPr>
            <a:r>
              <a:rPr lang="en-US" altLang="zh-CN" b="1" dirty="0">
                <a:latin typeface="+mn-ea"/>
              </a:rPr>
              <a:t>   -&gt;</a:t>
            </a:r>
            <a:r>
              <a:rPr lang="en-US" altLang="zh-CN" b="1" dirty="0" err="1">
                <a:latin typeface="+mn-ea"/>
              </a:rPr>
              <a:t>m_nImageWidth</a:t>
            </a:r>
            <a:r>
              <a:rPr lang="en-US" altLang="zh-CN" b="1" dirty="0">
                <a:latin typeface="+mn-ea"/>
              </a:rPr>
              <a:t>, </a:t>
            </a:r>
            <a:r>
              <a:rPr lang="en-US" altLang="zh-CN" b="1" dirty="0" err="1">
                <a:latin typeface="+mn-ea"/>
              </a:rPr>
              <a:t>pDlg</a:t>
            </a:r>
            <a:r>
              <a:rPr lang="en-US" altLang="zh-CN" b="1" dirty="0">
                <a:latin typeface="+mn-ea"/>
              </a:rPr>
              <a:t>-&gt;</a:t>
            </a:r>
            <a:r>
              <a:rPr lang="en-US" altLang="zh-CN" b="1" dirty="0" err="1">
                <a:latin typeface="+mn-ea"/>
              </a:rPr>
              <a:t>m_nImageHeight</a:t>
            </a:r>
            <a:r>
              <a:rPr lang="en-US" altLang="zh-CN" b="1" dirty="0">
                <a:latin typeface="+mn-ea"/>
              </a:rPr>
              <a:t>)</a:t>
            </a:r>
          </a:p>
          <a:p>
            <a:endParaRPr lang="en-US" altLang="zh-CN" b="1" dirty="0">
              <a:latin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latin typeface="+mn-ea"/>
              <a:cs typeface="Arial" panose="020B0604020202020204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latin typeface="+mn-ea"/>
              <a:cs typeface="Arial" panose="020B0604020202020204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en-US" altLang="zh-CN" sz="2400" b="1" dirty="0">
              <a:latin typeface="+mn-ea"/>
              <a:cs typeface="Arial" panose="020B0604020202020204" pitchFamily="34" charset="0"/>
              <a:sym typeface="+mn-ea"/>
            </a:endParaRPr>
          </a:p>
          <a:p>
            <a:pPr marL="0" indent="0">
              <a:lnSpc>
                <a:spcPct val="130000"/>
              </a:lnSpc>
              <a:buNone/>
            </a:pPr>
            <a:endParaRPr lang="zh-CN" altLang="en-US" sz="2400" b="1" dirty="0"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en-US" altLang="zh-CN" sz="2400" dirty="0">
              <a:solidFill>
                <a:schemeClr val="bg2"/>
              </a:solidFill>
              <a:latin typeface="+mn-ea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bg2"/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6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313160555"/>
  <p:tag name="MH_LIBRARY" val="GRAPHIC"/>
  <p:tag name="MH_ORDER" val="Straight Connector 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228152358"/>
  <p:tag name="MH_LIBRARY" val="CONTENTS"/>
  <p:tag name="MH_TYPE" val="NUMBER"/>
  <p:tag name="ID" val="626765"/>
  <p:tag name="MH_ORDER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228152358"/>
  <p:tag name="MH_LIBRARY" val="CONTENTS"/>
  <p:tag name="MH_TYPE" val="OTHERS"/>
  <p:tag name="ID" val="6267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313160555"/>
  <p:tag name="MH_LIBRARY" val="GRAPHIC"/>
  <p:tag name="MH_ORDER" val="Straight Connector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228153108"/>
  <p:tag name="MH_LIBRARY" val="GRAPHIC"/>
  <p:tag name="MH_ORDER" val="矩形 1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228152358"/>
  <p:tag name="MH_LIBRARY" val="CONTENTS"/>
  <p:tag name="MH_TYPE" val="NUMBER"/>
  <p:tag name="ID" val="626765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228152358"/>
  <p:tag name="MH_LIBRARY" val="CONTENTS"/>
  <p:tag name="MH_TYPE" val="OTHERS"/>
  <p:tag name="ID" val="62676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228152358"/>
  <p:tag name="MH_LIBRARY" val="CONTENTS"/>
  <p:tag name="MH_TYPE" val="NUMBER"/>
  <p:tag name="ID" val="626765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228152358"/>
  <p:tag name="MH_LIBRARY" val="CONTENTS"/>
  <p:tag name="MH_TYPE" val="OTHERS"/>
  <p:tag name="ID" val="62676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228152358"/>
  <p:tag name="MH_LIBRARY" val="CONTENTS"/>
  <p:tag name="MH_TYPE" val="NUMBER"/>
  <p:tag name="ID" val="626765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228152358"/>
  <p:tag name="MH_LIBRARY" val="CONTENTS"/>
  <p:tag name="MH_TYPE" val="OTHERS"/>
  <p:tag name="ID" val="626765"/>
</p:tagLst>
</file>

<file path=ppt/theme/theme1.xml><?xml version="1.0" encoding="utf-8"?>
<a:theme xmlns:a="http://schemas.openxmlformats.org/drawingml/2006/main" name="Office 主题">
  <a:themeElements>
    <a:clrScheme name="自定义 1">
      <a:dk1>
        <a:srgbClr val="000000"/>
      </a:dk1>
      <a:lt1>
        <a:sysClr val="window" lastClr="FFFFFF"/>
      </a:lt1>
      <a:dk2>
        <a:srgbClr val="152F76"/>
      </a:dk2>
      <a:lt2>
        <a:srgbClr val="F8B62B"/>
      </a:lt2>
      <a:accent1>
        <a:srgbClr val="152F76"/>
      </a:accent1>
      <a:accent2>
        <a:srgbClr val="F8B62B"/>
      </a:accent2>
      <a:accent3>
        <a:srgbClr val="A5A5A5"/>
      </a:accent3>
      <a:accent4>
        <a:srgbClr val="954F72"/>
      </a:accent4>
      <a:accent5>
        <a:srgbClr val="70AD47"/>
      </a:accent5>
      <a:accent6>
        <a:srgbClr val="4472C4"/>
      </a:accent6>
      <a:hlink>
        <a:srgbClr val="152F76"/>
      </a:hlink>
      <a:folHlink>
        <a:srgbClr val="954F72"/>
      </a:folHlink>
    </a:clrScheme>
    <a:fontScheme name="微软雅黑+Arail">
      <a:majorFont>
        <a:latin typeface="微软雅黑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9757</TotalTime>
  <Words>808</Words>
  <Application>Microsoft Office PowerPoint</Application>
  <PresentationFormat>宽屏</PresentationFormat>
  <Paragraphs>135</Paragraphs>
  <Slides>15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Cambria Math</vt:lpstr>
      <vt:lpstr>Impact</vt:lpstr>
      <vt:lpstr>Times New Roman</vt:lpstr>
      <vt:lpstr>Wingdings</vt:lpstr>
      <vt:lpstr>Office 主题</vt:lpstr>
      <vt:lpstr>PowerPoint 演示文稿</vt:lpstr>
      <vt:lpstr>PowerPoint 演示文稿</vt:lpstr>
      <vt:lpstr>偏振光</vt:lpstr>
      <vt:lpstr>偏振光</vt:lpstr>
      <vt:lpstr>偏振光</vt:lpstr>
      <vt:lpstr>偏振相机工作原理</vt:lpstr>
      <vt:lpstr>偏振相机工作原理</vt:lpstr>
      <vt:lpstr>偏振相机DEMO演示</vt:lpstr>
      <vt:lpstr>偏振相机DEMO演示</vt:lpstr>
      <vt:lpstr>偏振相机DEMO演示</vt:lpstr>
      <vt:lpstr>偏振相机DEMO演示</vt:lpstr>
      <vt:lpstr>应用场景及方案</vt:lpstr>
      <vt:lpstr>应用场景及方案</vt:lpstr>
      <vt:lpstr>应用场景及方案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秦 浩然</cp:lastModifiedBy>
  <cp:revision>453</cp:revision>
  <dcterms:created xsi:type="dcterms:W3CDTF">2015-05-05T08:02:00Z</dcterms:created>
  <dcterms:modified xsi:type="dcterms:W3CDTF">2019-02-22T00:41:31Z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